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62" r:id="rId4"/>
    <p:sldId id="258" r:id="rId5"/>
    <p:sldId id="268" r:id="rId6"/>
    <p:sldId id="260" r:id="rId7"/>
    <p:sldId id="263" r:id="rId8"/>
    <p:sldId id="264" r:id="rId9"/>
    <p:sldId id="265" r:id="rId10"/>
    <p:sldId id="266" r:id="rId11"/>
    <p:sldId id="267"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sbs2011\server\Fire%20Department\Fire\Township%20Contracts\Firefighter%20Years%20of%20Servic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bs2011\server\Fire%20Department\Fire\Township%20Contracts\Yearly%20call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bs2011\server\Fire%20Department\Fire\Township%20Contracts\20201Calls%20by%20municip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bs2011\server\Fire%20Department\Fire\Township%20Contracts\2021%20Fire%20Calls%20by%20Typ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bs2011\server\Fire%20Department\Fire\Township%20Contracts\2022%20Rescue%20Calls%20by%20Typ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FF</a:t>
            </a:r>
            <a:r>
              <a:rPr lang="en-US" baseline="0" dirty="0"/>
              <a:t> years of Service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76-4FD4-AAFB-FCA0DBEA05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76-4FD4-AAFB-FCA0DBEA05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76-4FD4-AAFB-FCA0DBEA05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B76-4FD4-AAFB-FCA0DBEA05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B76-4FD4-AAFB-FCA0DBEA05D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B76-4FD4-AAFB-FCA0DBEA05D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Firefighters</c:v>
                </c:pt>
                <c:pt idx="1">
                  <c:v>0 to 5</c:v>
                </c:pt>
                <c:pt idx="2">
                  <c:v>6 to 10</c:v>
                </c:pt>
                <c:pt idx="3">
                  <c:v>11 to 15</c:v>
                </c:pt>
                <c:pt idx="4">
                  <c:v>15 to 20</c:v>
                </c:pt>
                <c:pt idx="5">
                  <c:v>20 plus</c:v>
                </c:pt>
              </c:strCache>
            </c:strRef>
          </c:cat>
          <c:val>
            <c:numRef>
              <c:f>Sheet1!$B$1:$B$6</c:f>
              <c:numCache>
                <c:formatCode>General</c:formatCode>
                <c:ptCount val="6"/>
                <c:pt idx="0">
                  <c:v>0</c:v>
                </c:pt>
                <c:pt idx="1">
                  <c:v>12</c:v>
                </c:pt>
                <c:pt idx="2">
                  <c:v>6</c:v>
                </c:pt>
                <c:pt idx="3">
                  <c:v>3</c:v>
                </c:pt>
                <c:pt idx="4">
                  <c:v>9</c:v>
                </c:pt>
                <c:pt idx="5">
                  <c:v>1</c:v>
                </c:pt>
              </c:numCache>
            </c:numRef>
          </c:val>
          <c:extLst>
            <c:ext xmlns:c16="http://schemas.microsoft.com/office/drawing/2014/chart" uri="{C3380CC4-5D6E-409C-BE32-E72D297353CC}">
              <c16:uniqueId val="{0000000C-CB76-4FD4-AAFB-FCA0DBEA05D7}"/>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CB76-4FD4-AAFB-FCA0DBEA05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CB76-4FD4-AAFB-FCA0DBEA05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CB76-4FD4-AAFB-FCA0DBEA05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CB76-4FD4-AAFB-FCA0DBEA05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CB76-4FD4-AAFB-FCA0DBEA05D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CB76-4FD4-AAFB-FCA0DBEA05D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Firefighters</c:v>
                </c:pt>
                <c:pt idx="1">
                  <c:v>0 to 5</c:v>
                </c:pt>
                <c:pt idx="2">
                  <c:v>6 to 10</c:v>
                </c:pt>
                <c:pt idx="3">
                  <c:v>11 to 15</c:v>
                </c:pt>
                <c:pt idx="4">
                  <c:v>15 to 20</c:v>
                </c:pt>
                <c:pt idx="5">
                  <c:v>20 plus</c:v>
                </c:pt>
              </c:strCache>
            </c:strRef>
          </c:cat>
          <c:val>
            <c:numRef>
              <c:f>Sheet1!$C$1:$C$6</c:f>
              <c:numCache>
                <c:formatCode>General</c:formatCode>
                <c:ptCount val="6"/>
              </c:numCache>
            </c:numRef>
          </c:val>
          <c:extLst>
            <c:ext xmlns:c16="http://schemas.microsoft.com/office/drawing/2014/chart" uri="{C3380CC4-5D6E-409C-BE32-E72D297353CC}">
              <c16:uniqueId val="{00000019-CB76-4FD4-AAFB-FCA0DBEA05D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385</c:v>
                </c:pt>
                <c:pt idx="1">
                  <c:v>374</c:v>
                </c:pt>
                <c:pt idx="2">
                  <c:v>314</c:v>
                </c:pt>
                <c:pt idx="3">
                  <c:v>343</c:v>
                </c:pt>
                <c:pt idx="4">
                  <c:v>391</c:v>
                </c:pt>
              </c:numCache>
            </c:numRef>
          </c:val>
          <c:smooth val="0"/>
          <c:extLst>
            <c:ext xmlns:c16="http://schemas.microsoft.com/office/drawing/2014/chart" uri="{C3380CC4-5D6E-409C-BE32-E72D297353CC}">
              <c16:uniqueId val="{00000000-B89F-45EF-A9F6-02A348AAE891}"/>
            </c:ext>
          </c:extLst>
        </c:ser>
        <c:dLbls>
          <c:dLblPos val="ctr"/>
          <c:showLegendKey val="0"/>
          <c:showVal val="1"/>
          <c:showCatName val="0"/>
          <c:showSerName val="0"/>
          <c:showPercent val="0"/>
          <c:showBubbleSize val="0"/>
        </c:dLbls>
        <c:marker val="1"/>
        <c:smooth val="0"/>
        <c:axId val="538684856"/>
        <c:axId val="443011424"/>
      </c:lineChart>
      <c:catAx>
        <c:axId val="5386848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43011424"/>
        <c:crosses val="autoZero"/>
        <c:auto val="1"/>
        <c:lblAlgn val="ctr"/>
        <c:lblOffset val="100"/>
        <c:noMultiLvlLbl val="0"/>
      </c:catAx>
      <c:valAx>
        <c:axId val="4430114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386848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Total</a:t>
            </a:r>
            <a:r>
              <a:rPr lang="en-US" baseline="0"/>
              <a:t> Calls</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Calls for service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0-E51D-4FA5-B879-5A6E652A1412}"/>
              </c:ext>
            </c:extLst>
          </c:dPt>
          <c:dPt>
            <c:idx val="1"/>
            <c:invertIfNegative val="0"/>
            <c:bubble3D val="0"/>
            <c:extLst>
              <c:ext xmlns:c16="http://schemas.microsoft.com/office/drawing/2014/chart" uri="{C3380CC4-5D6E-409C-BE32-E72D297353CC}">
                <c16:uniqueId val="{00000001-E51D-4FA5-B879-5A6E652A1412}"/>
              </c:ext>
            </c:extLst>
          </c:dPt>
          <c:dPt>
            <c:idx val="2"/>
            <c:invertIfNegative val="0"/>
            <c:bubble3D val="0"/>
            <c:extLst>
              <c:ext xmlns:c16="http://schemas.microsoft.com/office/drawing/2014/chart" uri="{C3380CC4-5D6E-409C-BE32-E72D297353CC}">
                <c16:uniqueId val="{00000002-E51D-4FA5-B879-5A6E652A1412}"/>
              </c:ext>
            </c:extLst>
          </c:dPt>
          <c:dPt>
            <c:idx val="3"/>
            <c:invertIfNegative val="0"/>
            <c:bubble3D val="0"/>
            <c:extLst>
              <c:ext xmlns:c16="http://schemas.microsoft.com/office/drawing/2014/chart" uri="{C3380CC4-5D6E-409C-BE32-E72D297353CC}">
                <c16:uniqueId val="{00000003-E51D-4FA5-B879-5A6E652A1412}"/>
              </c:ext>
            </c:extLst>
          </c:dPt>
          <c:dPt>
            <c:idx val="4"/>
            <c:invertIfNegative val="0"/>
            <c:bubble3D val="0"/>
            <c:extLst>
              <c:ext xmlns:c16="http://schemas.microsoft.com/office/drawing/2014/chart" uri="{C3380CC4-5D6E-409C-BE32-E72D297353CC}">
                <c16:uniqueId val="{00000004-E51D-4FA5-B879-5A6E652A1412}"/>
              </c:ext>
            </c:extLst>
          </c:dPt>
          <c:dPt>
            <c:idx val="5"/>
            <c:invertIfNegative val="0"/>
            <c:bubble3D val="0"/>
            <c:extLst>
              <c:ext xmlns:c16="http://schemas.microsoft.com/office/drawing/2014/chart" uri="{C3380CC4-5D6E-409C-BE32-E72D297353CC}">
                <c16:uniqueId val="{00000005-E51D-4FA5-B879-5A6E652A1412}"/>
              </c:ext>
            </c:extLst>
          </c:dPt>
          <c:dPt>
            <c:idx val="6"/>
            <c:invertIfNegative val="0"/>
            <c:bubble3D val="0"/>
            <c:extLst>
              <c:ext xmlns:c16="http://schemas.microsoft.com/office/drawing/2014/chart" uri="{C3380CC4-5D6E-409C-BE32-E72D297353CC}">
                <c16:uniqueId val="{00000006-E51D-4FA5-B879-5A6E652A1412}"/>
              </c:ext>
            </c:extLst>
          </c:dPt>
          <c:cat>
            <c:strRef>
              <c:f>Sheet1!$A$2:$A$8</c:f>
              <c:strCache>
                <c:ptCount val="7"/>
                <c:pt idx="0">
                  <c:v>City of Cambridge</c:v>
                </c:pt>
                <c:pt idx="1">
                  <c:v>Cambridge Township</c:v>
                </c:pt>
                <c:pt idx="2">
                  <c:v>Springvale Township</c:v>
                </c:pt>
                <c:pt idx="3">
                  <c:v>Bradford Township</c:v>
                </c:pt>
                <c:pt idx="4">
                  <c:v>North Branch Township</c:v>
                </c:pt>
                <c:pt idx="5">
                  <c:v>Isanti Township</c:v>
                </c:pt>
                <c:pt idx="6">
                  <c:v>Fish Lake Township</c:v>
                </c:pt>
              </c:strCache>
            </c:strRef>
          </c:cat>
          <c:val>
            <c:numRef>
              <c:f>Sheet1!$B$2:$B$8</c:f>
              <c:numCache>
                <c:formatCode>General</c:formatCode>
                <c:ptCount val="7"/>
                <c:pt idx="0">
                  <c:v>252</c:v>
                </c:pt>
                <c:pt idx="1">
                  <c:v>62</c:v>
                </c:pt>
                <c:pt idx="2">
                  <c:v>31</c:v>
                </c:pt>
                <c:pt idx="3">
                  <c:v>4</c:v>
                </c:pt>
                <c:pt idx="4">
                  <c:v>8</c:v>
                </c:pt>
                <c:pt idx="5">
                  <c:v>8</c:v>
                </c:pt>
                <c:pt idx="6">
                  <c:v>16</c:v>
                </c:pt>
              </c:numCache>
            </c:numRef>
          </c:val>
          <c:extLst>
            <c:ext xmlns:c16="http://schemas.microsoft.com/office/drawing/2014/chart" uri="{C3380CC4-5D6E-409C-BE32-E72D297353CC}">
              <c16:uniqueId val="{00000007-E51D-4FA5-B879-5A6E652A1412}"/>
            </c:ext>
          </c:extLst>
        </c:ser>
        <c:dLbls>
          <c:showLegendKey val="0"/>
          <c:showVal val="0"/>
          <c:showCatName val="0"/>
          <c:showSerName val="0"/>
          <c:showPercent val="0"/>
          <c:showBubbleSize val="0"/>
        </c:dLbls>
        <c:gapWidth val="115"/>
        <c:overlap val="-20"/>
        <c:axId val="614452608"/>
        <c:axId val="614451624"/>
      </c:barChart>
      <c:valAx>
        <c:axId val="61445162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4452608"/>
        <c:crosses val="autoZero"/>
        <c:crossBetween val="between"/>
      </c:valAx>
      <c:catAx>
        <c:axId val="61445260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445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2022 Fire Calls by Type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Number of Calls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DC4-4A9E-9A83-B4DB0F15FB7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DC4-4A9E-9A83-B4DB0F15FB7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DC4-4A9E-9A83-B4DB0F15FB7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DC4-4A9E-9A83-B4DB0F15FB7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8DC4-4A9E-9A83-B4DB0F15FB7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Sheet1!$A$2:$A$6</c:f>
              <c:strCache>
                <c:ptCount val="5"/>
                <c:pt idx="0">
                  <c:v>Building Fire</c:v>
                </c:pt>
                <c:pt idx="1">
                  <c:v>Cooking Fire</c:v>
                </c:pt>
                <c:pt idx="2">
                  <c:v>Trash/Rubish Fire Contained</c:v>
                </c:pt>
                <c:pt idx="3">
                  <c:v>Passanger Vehicle Fire</c:v>
                </c:pt>
                <c:pt idx="4">
                  <c:v>Grass/Wildland Fire</c:v>
                </c:pt>
              </c:strCache>
            </c:strRef>
          </c:cat>
          <c:val>
            <c:numRef>
              <c:f>Sheet1!$B$2:$B$6</c:f>
              <c:numCache>
                <c:formatCode>General</c:formatCode>
                <c:ptCount val="5"/>
                <c:pt idx="0">
                  <c:v>17</c:v>
                </c:pt>
                <c:pt idx="1">
                  <c:v>1</c:v>
                </c:pt>
                <c:pt idx="2">
                  <c:v>1</c:v>
                </c:pt>
                <c:pt idx="3">
                  <c:v>9</c:v>
                </c:pt>
                <c:pt idx="4">
                  <c:v>13</c:v>
                </c:pt>
              </c:numCache>
            </c:numRef>
          </c:val>
          <c:extLst>
            <c:ext xmlns:c16="http://schemas.microsoft.com/office/drawing/2014/chart" uri="{C3380CC4-5D6E-409C-BE32-E72D297353CC}">
              <c16:uniqueId val="{0000000A-8DC4-4A9E-9A83-B4DB0F15FB7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Rescue Calls by Type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Sheet1!$A$2:$A$7</c:f>
              <c:strCache>
                <c:ptCount val="6"/>
                <c:pt idx="0">
                  <c:v>Medical Assist EMS</c:v>
                </c:pt>
                <c:pt idx="1">
                  <c:v>EMS Other</c:v>
                </c:pt>
                <c:pt idx="2">
                  <c:v>Accident with Injuries</c:v>
                </c:pt>
                <c:pt idx="3">
                  <c:v>Accident without Injuries </c:v>
                </c:pt>
                <c:pt idx="4">
                  <c:v>Car vs. Ped</c:v>
                </c:pt>
                <c:pt idx="5">
                  <c:v>Missing Person Search </c:v>
                </c:pt>
              </c:strCache>
            </c:strRef>
          </c:cat>
          <c:val>
            <c:numRef>
              <c:f>Sheet1!$B$2:$B$7</c:f>
              <c:numCache>
                <c:formatCode>General</c:formatCode>
                <c:ptCount val="6"/>
                <c:pt idx="0">
                  <c:v>112</c:v>
                </c:pt>
                <c:pt idx="1">
                  <c:v>1</c:v>
                </c:pt>
                <c:pt idx="2">
                  <c:v>18</c:v>
                </c:pt>
                <c:pt idx="3">
                  <c:v>26</c:v>
                </c:pt>
                <c:pt idx="4">
                  <c:v>2</c:v>
                </c:pt>
                <c:pt idx="5">
                  <c:v>1</c:v>
                </c:pt>
              </c:numCache>
            </c:numRef>
          </c:val>
          <c:extLst>
            <c:ext xmlns:c16="http://schemas.microsoft.com/office/drawing/2014/chart" uri="{C3380CC4-5D6E-409C-BE32-E72D297353CC}">
              <c16:uniqueId val="{00000000-071C-4FD6-9793-5D7725713C3F}"/>
            </c:ext>
          </c:extLst>
        </c:ser>
        <c:dLbls>
          <c:showLegendKey val="0"/>
          <c:showVal val="0"/>
          <c:showCatName val="0"/>
          <c:showSerName val="0"/>
          <c:showPercent val="0"/>
          <c:showBubbleSize val="0"/>
        </c:dLbls>
        <c:gapWidth val="115"/>
        <c:overlap val="-20"/>
        <c:axId val="618499480"/>
        <c:axId val="618495216"/>
      </c:barChart>
      <c:catAx>
        <c:axId val="61849948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8495216"/>
        <c:crosses val="autoZero"/>
        <c:auto val="1"/>
        <c:lblAlgn val="ctr"/>
        <c:lblOffset val="100"/>
        <c:noMultiLvlLbl val="0"/>
      </c:catAx>
      <c:valAx>
        <c:axId val="618495216"/>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8499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6D51C7-D5CC-48EF-A0CF-42D909B5116F}"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51478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6D51C7-D5CC-48EF-A0CF-42D909B5116F}"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64994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6D51C7-D5CC-48EF-A0CF-42D909B5116F}"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892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6D51C7-D5CC-48EF-A0CF-42D909B5116F}"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328664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D51C7-D5CC-48EF-A0CF-42D909B5116F}"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193105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6D51C7-D5CC-48EF-A0CF-42D909B5116F}"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398619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6D51C7-D5CC-48EF-A0CF-42D909B5116F}" type="datetimeFigureOut">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146803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6D51C7-D5CC-48EF-A0CF-42D909B5116F}" type="datetimeFigureOut">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326023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D51C7-D5CC-48EF-A0CF-42D909B5116F}" type="datetimeFigureOut">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132009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6D51C7-D5CC-48EF-A0CF-42D909B5116F}"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98635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6D51C7-D5CC-48EF-A0CF-42D909B5116F}"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75AE7-28C5-4905-B9E1-9D4C8458DE89}" type="slidenum">
              <a:rPr lang="en-US" smtClean="0"/>
              <a:t>‹#›</a:t>
            </a:fld>
            <a:endParaRPr lang="en-US"/>
          </a:p>
        </p:txBody>
      </p:sp>
    </p:spTree>
    <p:extLst>
      <p:ext uri="{BB962C8B-B14F-4D97-AF65-F5344CB8AC3E}">
        <p14:creationId xmlns:p14="http://schemas.microsoft.com/office/powerpoint/2010/main" val="101191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D51C7-D5CC-48EF-A0CF-42D909B5116F}" type="datetimeFigureOut">
              <a:rPr lang="en-US" smtClean="0"/>
              <a:t>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75AE7-28C5-4905-B9E1-9D4C8458DE89}" type="slidenum">
              <a:rPr lang="en-US" smtClean="0"/>
              <a:t>‹#›</a:t>
            </a:fld>
            <a:endParaRPr lang="en-US"/>
          </a:p>
        </p:txBody>
      </p:sp>
    </p:spTree>
    <p:extLst>
      <p:ext uri="{BB962C8B-B14F-4D97-AF65-F5344CB8AC3E}">
        <p14:creationId xmlns:p14="http://schemas.microsoft.com/office/powerpoint/2010/main" val="24714403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D2A4-3CB3-474E-A1CD-A9D8428BB745}"/>
              </a:ext>
            </a:extLst>
          </p:cNvPr>
          <p:cNvSpPr>
            <a:spLocks noGrp="1"/>
          </p:cNvSpPr>
          <p:nvPr>
            <p:ph type="title"/>
          </p:nvPr>
        </p:nvSpPr>
        <p:spPr/>
        <p:txBody>
          <a:bodyPr/>
          <a:lstStyle/>
          <a:p>
            <a:r>
              <a:rPr lang="en-US" dirty="0"/>
              <a:t>Cambridge Fire </a:t>
            </a:r>
          </a:p>
        </p:txBody>
      </p:sp>
      <p:sp>
        <p:nvSpPr>
          <p:cNvPr id="3" name="Content Placeholder 2">
            <a:extLst>
              <a:ext uri="{FF2B5EF4-FFF2-40B4-BE49-F238E27FC236}">
                <a16:creationId xmlns:a16="http://schemas.microsoft.com/office/drawing/2014/main" id="{40750B39-DC8B-4277-8FCF-49D3234F4072}"/>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Calibri" panose="020F0502020204030204" pitchFamily="34" charset="0"/>
              </a:rPr>
              <a:t>103 Square Miles of Fire Protection Area.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Calibri" panose="020F0502020204030204" pitchFamily="34" charset="0"/>
              </a:rPr>
              <a:t>Serving: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Calibri" panose="020F0502020204030204" pitchFamily="34" charset="0"/>
              </a:rPr>
              <a:t>City of Cambridge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Calibri" panose="020F0502020204030204" pitchFamily="34" charset="0"/>
              </a:rPr>
              <a:t>Cambridge Township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Calibri" panose="020F0502020204030204" pitchFamily="34" charset="0"/>
              </a:rPr>
              <a:t>Bradford Township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Calibri" panose="020F0502020204030204" pitchFamily="34" charset="0"/>
              </a:rPr>
              <a:t>Fish Lake Township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Calibri" panose="020F0502020204030204" pitchFamily="34" charset="0"/>
              </a:rPr>
              <a:t>Isanti Township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Calibri" panose="020F0502020204030204" pitchFamily="34" charset="0"/>
              </a:rPr>
              <a:t>North Branch Township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Calibri" panose="020F0502020204030204" pitchFamily="34" charset="0"/>
              </a:rPr>
              <a:t>Springvale Township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sz="1200" b="1" dirty="0">
                <a:effectLst/>
                <a:latin typeface="Calibri" panose="020F0502020204030204" pitchFamily="34" charset="0"/>
                <a:ea typeface="Calibri" panose="020F0502020204030204" pitchFamily="34" charset="0"/>
              </a:rPr>
            </a:br>
            <a:endParaRPr lang="en-US" dirty="0"/>
          </a:p>
        </p:txBody>
      </p:sp>
      <p:pic>
        <p:nvPicPr>
          <p:cNvPr id="4" name="Picture 3">
            <a:extLst>
              <a:ext uri="{FF2B5EF4-FFF2-40B4-BE49-F238E27FC236}">
                <a16:creationId xmlns:a16="http://schemas.microsoft.com/office/drawing/2014/main" id="{02A3B6C9-1A7B-452B-B14D-84719B362A2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1606" y="1963160"/>
            <a:ext cx="5687737" cy="4544995"/>
          </a:xfrm>
          <a:prstGeom prst="rect">
            <a:avLst/>
          </a:prstGeom>
          <a:noFill/>
          <a:ln>
            <a:noFill/>
          </a:ln>
        </p:spPr>
      </p:pic>
      <p:pic>
        <p:nvPicPr>
          <p:cNvPr id="6" name="Picture 5">
            <a:extLst>
              <a:ext uri="{FF2B5EF4-FFF2-40B4-BE49-F238E27FC236}">
                <a16:creationId xmlns:a16="http://schemas.microsoft.com/office/drawing/2014/main" id="{45AC3C1A-DC15-4A89-9607-D37CC7D5C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1058" y="3953246"/>
            <a:ext cx="3082884" cy="2312163"/>
          </a:xfrm>
          <a:prstGeom prst="rect">
            <a:avLst/>
          </a:prstGeom>
        </p:spPr>
      </p:pic>
    </p:spTree>
    <p:extLst>
      <p:ext uri="{BB962C8B-B14F-4D97-AF65-F5344CB8AC3E}">
        <p14:creationId xmlns:p14="http://schemas.microsoft.com/office/powerpoint/2010/main" val="865676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35C4-EFA9-4BB8-9BEA-39DDF60ACB60}"/>
              </a:ext>
            </a:extLst>
          </p:cNvPr>
          <p:cNvSpPr>
            <a:spLocks noGrp="1"/>
          </p:cNvSpPr>
          <p:nvPr>
            <p:ph type="title"/>
          </p:nvPr>
        </p:nvSpPr>
        <p:spPr/>
        <p:txBody>
          <a:bodyPr/>
          <a:lstStyle/>
          <a:p>
            <a:r>
              <a:rPr lang="en-US" dirty="0"/>
              <a:t>Calls for Service Per Municipal/Township</a:t>
            </a:r>
          </a:p>
        </p:txBody>
      </p:sp>
      <p:graphicFrame>
        <p:nvGraphicFramePr>
          <p:cNvPr id="6" name="Content Placeholder 5">
            <a:extLst>
              <a:ext uri="{FF2B5EF4-FFF2-40B4-BE49-F238E27FC236}">
                <a16:creationId xmlns:a16="http://schemas.microsoft.com/office/drawing/2014/main" id="{AC06C3DE-3435-4495-BBEE-722D0C54F4F6}"/>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319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8E66-9724-4568-B050-198137E1AFC4}"/>
              </a:ext>
            </a:extLst>
          </p:cNvPr>
          <p:cNvSpPr>
            <a:spLocks noGrp="1"/>
          </p:cNvSpPr>
          <p:nvPr>
            <p:ph type="title"/>
          </p:nvPr>
        </p:nvSpPr>
        <p:spPr/>
        <p:txBody>
          <a:bodyPr/>
          <a:lstStyle/>
          <a:p>
            <a:r>
              <a:rPr lang="en-US" dirty="0"/>
              <a:t>2022 Fire Calls by Type</a:t>
            </a:r>
          </a:p>
        </p:txBody>
      </p:sp>
      <p:graphicFrame>
        <p:nvGraphicFramePr>
          <p:cNvPr id="6" name="Content Placeholder 5">
            <a:extLst>
              <a:ext uri="{FF2B5EF4-FFF2-40B4-BE49-F238E27FC236}">
                <a16:creationId xmlns:a16="http://schemas.microsoft.com/office/drawing/2014/main" id="{281EF1FD-D538-4C05-A484-4C7B8DF94ED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867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9424-7AAA-446D-BEC3-A5F25F0265B6}"/>
              </a:ext>
            </a:extLst>
          </p:cNvPr>
          <p:cNvSpPr>
            <a:spLocks noGrp="1"/>
          </p:cNvSpPr>
          <p:nvPr>
            <p:ph type="title"/>
          </p:nvPr>
        </p:nvSpPr>
        <p:spPr/>
        <p:txBody>
          <a:bodyPr/>
          <a:lstStyle/>
          <a:p>
            <a:r>
              <a:rPr lang="en-US" dirty="0"/>
              <a:t>Rescue Calls by Type</a:t>
            </a:r>
          </a:p>
        </p:txBody>
      </p:sp>
      <p:graphicFrame>
        <p:nvGraphicFramePr>
          <p:cNvPr id="6" name="Content Placeholder 5">
            <a:extLst>
              <a:ext uri="{FF2B5EF4-FFF2-40B4-BE49-F238E27FC236}">
                <a16:creationId xmlns:a16="http://schemas.microsoft.com/office/drawing/2014/main" id="{79107C13-091B-45C9-9865-5307C23D569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67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CE48-470A-41C4-871F-A79409D8B9E3}"/>
              </a:ext>
            </a:extLst>
          </p:cNvPr>
          <p:cNvSpPr>
            <a:spLocks noGrp="1"/>
          </p:cNvSpPr>
          <p:nvPr>
            <p:ph type="title"/>
          </p:nvPr>
        </p:nvSpPr>
        <p:spPr/>
        <p:txBody>
          <a:bodyPr/>
          <a:lstStyle/>
          <a:p>
            <a:r>
              <a:rPr lang="en-US" dirty="0"/>
              <a:t>Looking Forward</a:t>
            </a:r>
          </a:p>
        </p:txBody>
      </p:sp>
      <p:sp>
        <p:nvSpPr>
          <p:cNvPr id="3" name="Content Placeholder 2">
            <a:extLst>
              <a:ext uri="{FF2B5EF4-FFF2-40B4-BE49-F238E27FC236}">
                <a16:creationId xmlns:a16="http://schemas.microsoft.com/office/drawing/2014/main" id="{0CCE9B58-FA90-4DE6-8B9E-ED7F3A55ED37}"/>
              </a:ext>
            </a:extLst>
          </p:cNvPr>
          <p:cNvSpPr>
            <a:spLocks noGrp="1"/>
          </p:cNvSpPr>
          <p:nvPr>
            <p:ph idx="1"/>
          </p:nvPr>
        </p:nvSpPr>
        <p:spPr/>
        <p:txBody>
          <a:bodyPr/>
          <a:lstStyle/>
          <a:p>
            <a:r>
              <a:rPr lang="en-US" dirty="0"/>
              <a:t>Increased Paid on-call rate attempting to avoid Duty Crews and Full time staffing. </a:t>
            </a:r>
          </a:p>
          <a:p>
            <a:r>
              <a:rPr lang="en-US" dirty="0"/>
              <a:t>Maintain Staffing Levels.</a:t>
            </a:r>
          </a:p>
          <a:p>
            <a:r>
              <a:rPr lang="en-US" dirty="0"/>
              <a:t>Plan for Equipment purchasing by evaluating Capital Plan annually.</a:t>
            </a:r>
          </a:p>
          <a:p>
            <a:r>
              <a:rPr lang="en-US" dirty="0"/>
              <a:t>Completer Pre incident planning and import to I am Responding for all member access and to maintain good ISO rating.</a:t>
            </a:r>
          </a:p>
          <a:p>
            <a:r>
              <a:rPr lang="en-US" dirty="0"/>
              <a:t>Continue a focus on Firefighter Health and Well being.</a:t>
            </a:r>
          </a:p>
          <a:p>
            <a:r>
              <a:rPr lang="en-US" dirty="0"/>
              <a:t>Continue to assist in keeping budget in check with fundraising and grant opportunities.</a:t>
            </a:r>
          </a:p>
        </p:txBody>
      </p:sp>
    </p:spTree>
    <p:extLst>
      <p:ext uri="{BB962C8B-B14F-4D97-AF65-F5344CB8AC3E}">
        <p14:creationId xmlns:p14="http://schemas.microsoft.com/office/powerpoint/2010/main" val="313707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A22A-1AB5-457D-A260-71FF657C0B7B}"/>
              </a:ext>
            </a:extLst>
          </p:cNvPr>
          <p:cNvSpPr>
            <a:spLocks noGrp="1"/>
          </p:cNvSpPr>
          <p:nvPr>
            <p:ph type="title"/>
          </p:nvPr>
        </p:nvSpPr>
        <p:spPr/>
        <p:txBody>
          <a:bodyPr/>
          <a:lstStyle/>
          <a:p>
            <a:r>
              <a:rPr lang="en-US" dirty="0"/>
              <a:t>Cambridge Fire 2022</a:t>
            </a:r>
          </a:p>
        </p:txBody>
      </p:sp>
      <p:pic>
        <p:nvPicPr>
          <p:cNvPr id="7" name="Content Placeholder 6">
            <a:extLst>
              <a:ext uri="{FF2B5EF4-FFF2-40B4-BE49-F238E27FC236}">
                <a16:creationId xmlns:a16="http://schemas.microsoft.com/office/drawing/2014/main" id="{56BF5BC4-0F17-45FF-9C27-14F1C33EBE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6404" y="1825625"/>
            <a:ext cx="8967831" cy="4351338"/>
          </a:xfrm>
        </p:spPr>
      </p:pic>
    </p:spTree>
    <p:extLst>
      <p:ext uri="{BB962C8B-B14F-4D97-AF65-F5344CB8AC3E}">
        <p14:creationId xmlns:p14="http://schemas.microsoft.com/office/powerpoint/2010/main" val="256497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C448-2D59-4236-A901-5364B54AE10A}"/>
              </a:ext>
            </a:extLst>
          </p:cNvPr>
          <p:cNvSpPr>
            <a:spLocks noGrp="1"/>
          </p:cNvSpPr>
          <p:nvPr>
            <p:ph type="title"/>
          </p:nvPr>
        </p:nvSpPr>
        <p:spPr/>
        <p:txBody>
          <a:bodyPr/>
          <a:lstStyle/>
          <a:p>
            <a:r>
              <a:rPr lang="en-US" dirty="0"/>
              <a:t>Staff</a:t>
            </a:r>
          </a:p>
        </p:txBody>
      </p:sp>
      <p:pic>
        <p:nvPicPr>
          <p:cNvPr id="10" name="Content Placeholder 9">
            <a:extLst>
              <a:ext uri="{FF2B5EF4-FFF2-40B4-BE49-F238E27FC236}">
                <a16:creationId xmlns:a16="http://schemas.microsoft.com/office/drawing/2014/main" id="{51BB1168-6F27-B5EE-1AC2-527EBF51CF89}"/>
              </a:ext>
            </a:extLst>
          </p:cNvPr>
          <p:cNvPicPr>
            <a:picLocks noGrp="1" noChangeAspect="1"/>
          </p:cNvPicPr>
          <p:nvPr>
            <p:ph idx="1"/>
          </p:nvPr>
        </p:nvPicPr>
        <p:blipFill>
          <a:blip r:embed="rId2"/>
          <a:stretch>
            <a:fillRect/>
          </a:stretch>
        </p:blipFill>
        <p:spPr>
          <a:xfrm>
            <a:off x="5918302" y="1189608"/>
            <a:ext cx="5562600" cy="5185360"/>
          </a:xfrm>
        </p:spPr>
      </p:pic>
      <p:graphicFrame>
        <p:nvGraphicFramePr>
          <p:cNvPr id="3" name="Chart 2">
            <a:extLst>
              <a:ext uri="{FF2B5EF4-FFF2-40B4-BE49-F238E27FC236}">
                <a16:creationId xmlns:a16="http://schemas.microsoft.com/office/drawing/2014/main" id="{80125CE0-40E8-4EA8-BFE3-6E2C0AB12F3C}"/>
              </a:ext>
            </a:extLst>
          </p:cNvPr>
          <p:cNvGraphicFramePr>
            <a:graphicFrameLocks/>
          </p:cNvGraphicFramePr>
          <p:nvPr>
            <p:extLst>
              <p:ext uri="{D42A27DB-BD31-4B8C-83A1-F6EECF244321}">
                <p14:modId xmlns:p14="http://schemas.microsoft.com/office/powerpoint/2010/main" val="4056228233"/>
              </p:ext>
            </p:extLst>
          </p:nvPr>
        </p:nvGraphicFramePr>
        <p:xfrm>
          <a:off x="572654" y="1348509"/>
          <a:ext cx="4922981" cy="4775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17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CC80-5ABB-49E9-8D0D-B84162573776}"/>
              </a:ext>
            </a:extLst>
          </p:cNvPr>
          <p:cNvSpPr>
            <a:spLocks noGrp="1"/>
          </p:cNvSpPr>
          <p:nvPr>
            <p:ph type="title"/>
          </p:nvPr>
        </p:nvSpPr>
        <p:spPr/>
        <p:txBody>
          <a:bodyPr/>
          <a:lstStyle/>
          <a:p>
            <a:r>
              <a:rPr lang="en-US" dirty="0"/>
              <a:t>2022  </a:t>
            </a:r>
          </a:p>
        </p:txBody>
      </p:sp>
      <p:sp>
        <p:nvSpPr>
          <p:cNvPr id="3" name="Content Placeholder 2">
            <a:extLst>
              <a:ext uri="{FF2B5EF4-FFF2-40B4-BE49-F238E27FC236}">
                <a16:creationId xmlns:a16="http://schemas.microsoft.com/office/drawing/2014/main" id="{9623302E-59C0-45E4-9035-99FF4FAE0C79}"/>
              </a:ext>
            </a:extLst>
          </p:cNvPr>
          <p:cNvSpPr>
            <a:spLocks noGrp="1"/>
          </p:cNvSpPr>
          <p:nvPr>
            <p:ph idx="1"/>
          </p:nvPr>
        </p:nvSpPr>
        <p:spPr/>
        <p:txBody>
          <a:bodyPr>
            <a:normAutofit fontScale="92500" lnSpcReduction="10000"/>
          </a:bodyPr>
          <a:lstStyle/>
          <a:p>
            <a:r>
              <a:rPr lang="en-US" dirty="0"/>
              <a:t>Second year of Todd Tomczik as Chief</a:t>
            </a:r>
          </a:p>
          <a:p>
            <a:r>
              <a:rPr lang="en-US" dirty="0"/>
              <a:t>Truck Committee still working on Engine Replacement. (E4)</a:t>
            </a:r>
          </a:p>
          <a:p>
            <a:r>
              <a:rPr lang="en-US" dirty="0"/>
              <a:t>Discontinued Par 360 for Firefighter health and well being. </a:t>
            </a:r>
          </a:p>
          <a:p>
            <a:r>
              <a:rPr lang="en-US" dirty="0"/>
              <a:t>Spouses and significant others group still active and leading a great effort. </a:t>
            </a:r>
          </a:p>
          <a:p>
            <a:r>
              <a:rPr lang="en-US" dirty="0"/>
              <a:t>Wind down of COVID 19,20,21 and 22 as Chief Tomczik calls it.</a:t>
            </a:r>
          </a:p>
          <a:p>
            <a:r>
              <a:rPr lang="en-US" dirty="0"/>
              <a:t>Obtained Wild Land PPE</a:t>
            </a:r>
          </a:p>
          <a:p>
            <a:r>
              <a:rPr lang="en-US" dirty="0"/>
              <a:t>3 of the 4 new members brought on in Feb. 22 now done with FF1, 2 and EMR.</a:t>
            </a:r>
          </a:p>
          <a:p>
            <a:r>
              <a:rPr lang="en-US" dirty="0"/>
              <a:t>Increased Medical Runs. </a:t>
            </a:r>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167011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D12E-7A83-42DC-B889-C1177A6346E1}"/>
              </a:ext>
            </a:extLst>
          </p:cNvPr>
          <p:cNvSpPr>
            <a:spLocks noGrp="1"/>
          </p:cNvSpPr>
          <p:nvPr>
            <p:ph type="title"/>
          </p:nvPr>
        </p:nvSpPr>
        <p:spPr/>
        <p:txBody>
          <a:bodyPr/>
          <a:lstStyle/>
          <a:p>
            <a:r>
              <a:rPr lang="en-US" dirty="0"/>
              <a:t>2022</a:t>
            </a:r>
          </a:p>
        </p:txBody>
      </p:sp>
      <p:sp>
        <p:nvSpPr>
          <p:cNvPr id="7" name="Content Placeholder 6">
            <a:extLst>
              <a:ext uri="{FF2B5EF4-FFF2-40B4-BE49-F238E27FC236}">
                <a16:creationId xmlns:a16="http://schemas.microsoft.com/office/drawing/2014/main" id="{375A396F-F97D-4AF7-952C-772146F253FF}"/>
              </a:ext>
            </a:extLst>
          </p:cNvPr>
          <p:cNvSpPr>
            <a:spLocks noGrp="1"/>
          </p:cNvSpPr>
          <p:nvPr>
            <p:ph idx="1"/>
          </p:nvPr>
        </p:nvSpPr>
        <p:spPr/>
        <p:txBody>
          <a:bodyPr/>
          <a:lstStyle/>
          <a:p>
            <a:r>
              <a:rPr lang="en-US" dirty="0"/>
              <a:t>Members participated in </a:t>
            </a:r>
            <a:r>
              <a:rPr lang="en-US"/>
              <a:t>over 399 </a:t>
            </a:r>
            <a:r>
              <a:rPr lang="en-US" dirty="0"/>
              <a:t>volunteer hours helping at various community events. </a:t>
            </a:r>
          </a:p>
          <a:p>
            <a:r>
              <a:rPr lang="en-US" dirty="0"/>
              <a:t>Brought the Open House back after 2 years of COVID</a:t>
            </a:r>
          </a:p>
          <a:p>
            <a:r>
              <a:rPr lang="en-US" dirty="0"/>
              <a:t>Splash Pads</a:t>
            </a:r>
          </a:p>
          <a:p>
            <a:r>
              <a:rPr lang="en-US" dirty="0"/>
              <a:t>Working on Pre Planes on I am Responding</a:t>
            </a:r>
          </a:p>
          <a:p>
            <a:r>
              <a:rPr lang="en-US" dirty="0"/>
              <a:t>EMR training with challenges</a:t>
            </a:r>
          </a:p>
          <a:p>
            <a:r>
              <a:rPr lang="en-US" dirty="0"/>
              <a:t>School Fire Prevention Education </a:t>
            </a:r>
          </a:p>
          <a:p>
            <a:r>
              <a:rPr lang="en-US" dirty="0"/>
              <a:t>Many Other Community events</a:t>
            </a:r>
          </a:p>
        </p:txBody>
      </p:sp>
    </p:spTree>
    <p:extLst>
      <p:ext uri="{BB962C8B-B14F-4D97-AF65-F5344CB8AC3E}">
        <p14:creationId xmlns:p14="http://schemas.microsoft.com/office/powerpoint/2010/main" val="133982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0282-F829-4D29-84B8-5DA47422629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9C1237D-BD08-48BA-8C04-BE9137210EB5}"/>
              </a:ext>
            </a:extLst>
          </p:cNvPr>
          <p:cNvPicPr>
            <a:picLocks noGrp="1" noChangeAspect="1"/>
          </p:cNvPicPr>
          <p:nvPr>
            <p:ph idx="1"/>
          </p:nvPr>
        </p:nvPicPr>
        <p:blipFill>
          <a:blip r:embed="rId2"/>
          <a:stretch>
            <a:fillRect/>
          </a:stretch>
        </p:blipFill>
        <p:spPr>
          <a:xfrm>
            <a:off x="838200" y="939567"/>
            <a:ext cx="10515600" cy="4534299"/>
          </a:xfrm>
        </p:spPr>
      </p:pic>
    </p:spTree>
    <p:extLst>
      <p:ext uri="{BB962C8B-B14F-4D97-AF65-F5344CB8AC3E}">
        <p14:creationId xmlns:p14="http://schemas.microsoft.com/office/powerpoint/2010/main" val="139256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CFFC-D613-4869-8579-81BB0EE580D0}"/>
              </a:ext>
            </a:extLst>
          </p:cNvPr>
          <p:cNvSpPr>
            <a:spLocks noGrp="1"/>
          </p:cNvSpPr>
          <p:nvPr>
            <p:ph type="title"/>
          </p:nvPr>
        </p:nvSpPr>
        <p:spPr/>
        <p:txBody>
          <a:bodyPr/>
          <a:lstStyle/>
          <a:p>
            <a:r>
              <a:rPr lang="en-US" dirty="0"/>
              <a:t>Changes in Time and Focus </a:t>
            </a:r>
          </a:p>
        </p:txBody>
      </p:sp>
      <p:sp>
        <p:nvSpPr>
          <p:cNvPr id="3" name="Content Placeholder 2">
            <a:extLst>
              <a:ext uri="{FF2B5EF4-FFF2-40B4-BE49-F238E27FC236}">
                <a16:creationId xmlns:a16="http://schemas.microsoft.com/office/drawing/2014/main" id="{5A79600D-50DC-4EE9-8719-9C7CA9C36B67}"/>
              </a:ext>
            </a:extLst>
          </p:cNvPr>
          <p:cNvSpPr>
            <a:spLocks noGrp="1"/>
          </p:cNvSpPr>
          <p:nvPr>
            <p:ph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Fire Department commitment has changed over the years. Minimum time for new firefighter training has increased from 46 hours in 1997 to 200 hours </a:t>
            </a:r>
            <a:r>
              <a:rPr lang="en-US" sz="1800">
                <a:effectLst/>
                <a:latin typeface="Calibri" panose="020F0502020204030204" pitchFamily="34" charset="0"/>
                <a:ea typeface="Calibri" panose="020F0502020204030204" pitchFamily="34" charset="0"/>
                <a:cs typeface="Calibri" panose="020F0502020204030204" pitchFamily="34" charset="0"/>
              </a:rPr>
              <a:t>in 2022. </a:t>
            </a:r>
            <a:r>
              <a:rPr lang="en-US" sz="1800" dirty="0">
                <a:effectLst/>
                <a:latin typeface="Calibri" panose="020F0502020204030204" pitchFamily="34" charset="0"/>
                <a:ea typeface="Calibri" panose="020F0502020204030204" pitchFamily="34" charset="0"/>
                <a:cs typeface="Calibri" panose="020F0502020204030204" pitchFamily="34" charset="0"/>
              </a:rPr>
              <a:t>Not only has initial training increased, but continued education requirements nearly doubled. In 2018, new hires need to take: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400"/>
              <a:buFont typeface="Symbol" panose="05050102010706020507" pitchFamily="18" charset="2"/>
              <a:buBlip>
                <a:blip r:embed="rId2"/>
              </a:buBlip>
            </a:pPr>
            <a:r>
              <a:rPr lang="en-US" sz="1800" dirty="0">
                <a:effectLst/>
                <a:latin typeface="Calibri" panose="020F0502020204030204" pitchFamily="34" charset="0"/>
                <a:ea typeface="Calibri" panose="020F0502020204030204" pitchFamily="34" charset="0"/>
                <a:cs typeface="Calibri" panose="020F0502020204030204" pitchFamily="34" charset="0"/>
              </a:rPr>
              <a:t>140 Hours of training (FF 1 and FF2)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SzPts val="1400"/>
              <a:buFont typeface="Symbol" panose="05050102010706020507" pitchFamily="18" charset="2"/>
              <a:buBlip>
                <a:blip r:embed="rId2"/>
              </a:buBlip>
            </a:pPr>
            <a:r>
              <a:rPr lang="en-US" sz="1800" dirty="0">
                <a:effectLst/>
                <a:latin typeface="Calibri" panose="020F0502020204030204" pitchFamily="34" charset="0"/>
                <a:ea typeface="Calibri" panose="020F0502020204030204" pitchFamily="34" charset="0"/>
                <a:cs typeface="Calibri" panose="020F0502020204030204" pitchFamily="34" charset="0"/>
              </a:rPr>
              <a:t>30 Hours of Hazardous Materials Operations included in FF2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400"/>
              <a:buFont typeface="Symbol" panose="05050102010706020507" pitchFamily="18" charset="2"/>
              <a:buBlip>
                <a:blip r:embed="rId2"/>
              </a:buBlip>
            </a:pPr>
            <a:r>
              <a:rPr lang="en-US" sz="1800" dirty="0">
                <a:effectLst/>
                <a:latin typeface="Calibri" panose="020F0502020204030204" pitchFamily="34" charset="0"/>
                <a:ea typeface="Calibri" panose="020F0502020204030204" pitchFamily="34" charset="0"/>
                <a:cs typeface="Calibri" panose="020F0502020204030204" pitchFamily="34" charset="0"/>
              </a:rPr>
              <a:t>Emergency Medical Responder (40 hours).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400"/>
              <a:buFont typeface="Symbol" panose="05050102010706020507" pitchFamily="18" charset="2"/>
              <a:buBlip>
                <a:blip r:embed="rId2"/>
              </a:buBlip>
            </a:pPr>
            <a:r>
              <a:rPr lang="en-US" sz="1800" dirty="0">
                <a:effectLst/>
                <a:latin typeface="Calibri" panose="020F0502020204030204" pitchFamily="34" charset="0"/>
                <a:ea typeface="Calibri" panose="020F0502020204030204" pitchFamily="34" charset="0"/>
                <a:cs typeface="Calibri" panose="020F0502020204030204" pitchFamily="34" charset="0"/>
              </a:rPr>
              <a:t>Drivers Training (20 hours)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time commitment and the change in generational dynamics reflects the challenges with firefighter recruitment and retention we face in Cambridge, in Minnesota and around the Nation. It is critical to have firefighters that are willing to dedicate the time necessary to respond 24/7/365 when the pager goes off.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451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D617-1CA0-4CC5-ADBA-03DCB4C2D0F8}"/>
              </a:ext>
            </a:extLst>
          </p:cNvPr>
          <p:cNvSpPr>
            <a:spLocks noGrp="1"/>
          </p:cNvSpPr>
          <p:nvPr>
            <p:ph type="title"/>
          </p:nvPr>
        </p:nvSpPr>
        <p:spPr/>
        <p:txBody>
          <a:bodyPr/>
          <a:lstStyle/>
          <a:p>
            <a:r>
              <a:rPr lang="en-US" dirty="0"/>
              <a:t>Services Delivered </a:t>
            </a:r>
          </a:p>
        </p:txBody>
      </p:sp>
      <p:sp>
        <p:nvSpPr>
          <p:cNvPr id="3" name="Content Placeholder 2">
            <a:extLst>
              <a:ext uri="{FF2B5EF4-FFF2-40B4-BE49-F238E27FC236}">
                <a16:creationId xmlns:a16="http://schemas.microsoft.com/office/drawing/2014/main" id="{FF532E77-749F-40E4-B26F-DF06CE9DD42C}"/>
              </a:ext>
            </a:extLst>
          </p:cNvPr>
          <p:cNvSpPr>
            <a:spLocks noGrp="1"/>
          </p:cNvSpPr>
          <p:nvPr>
            <p:ph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Cambridge Fire Department is proud of the diversified service we deliver. Whether it is helping a victim on the river to a simple lift assist the Department will always lend a hand to those in need.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Fire suppression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Fire safety prevention and education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Extrication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Technical Rescue (High - Low Angle and Confined Space)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Water Rescue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Hazardous Materials Response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Emergency Medical Response</a:t>
            </a:r>
          </a:p>
          <a:p>
            <a:pPr>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Pre planning </a:t>
            </a: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Fire Inspections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453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0763-DCFF-4BCE-B31A-18178EE78381}"/>
              </a:ext>
            </a:extLst>
          </p:cNvPr>
          <p:cNvSpPr>
            <a:spLocks noGrp="1"/>
          </p:cNvSpPr>
          <p:nvPr>
            <p:ph type="title"/>
          </p:nvPr>
        </p:nvSpPr>
        <p:spPr/>
        <p:txBody>
          <a:bodyPr/>
          <a:lstStyle/>
          <a:p>
            <a:r>
              <a:rPr lang="en-US" dirty="0"/>
              <a:t>Calls 2018 thru 2022</a:t>
            </a:r>
          </a:p>
        </p:txBody>
      </p:sp>
      <p:sp>
        <p:nvSpPr>
          <p:cNvPr id="8" name="Content Placeholder 7">
            <a:extLst>
              <a:ext uri="{FF2B5EF4-FFF2-40B4-BE49-F238E27FC236}">
                <a16:creationId xmlns:a16="http://schemas.microsoft.com/office/drawing/2014/main" id="{8F0115C2-E551-DC45-AC43-FAB5FED363BE}"/>
              </a:ext>
            </a:extLst>
          </p:cNvPr>
          <p:cNvSpPr>
            <a:spLocks noGrp="1"/>
          </p:cNvSpPr>
          <p:nvPr>
            <p:ph idx="1"/>
          </p:nvPr>
        </p:nvSpPr>
        <p:spPr/>
        <p:txBody>
          <a:bodyPr/>
          <a:lstStyle/>
          <a:p>
            <a:endParaRPr lang="en-US"/>
          </a:p>
        </p:txBody>
      </p:sp>
      <p:graphicFrame>
        <p:nvGraphicFramePr>
          <p:cNvPr id="9" name="Chart 8">
            <a:extLst>
              <a:ext uri="{FF2B5EF4-FFF2-40B4-BE49-F238E27FC236}">
                <a16:creationId xmlns:a16="http://schemas.microsoft.com/office/drawing/2014/main" id="{E17B0DE0-6A9A-CA87-C414-4E937DBFD9B0}"/>
              </a:ext>
            </a:extLst>
          </p:cNvPr>
          <p:cNvGraphicFramePr>
            <a:graphicFrameLocks/>
          </p:cNvGraphicFramePr>
          <p:nvPr>
            <p:extLst>
              <p:ext uri="{D42A27DB-BD31-4B8C-83A1-F6EECF244321}">
                <p14:modId xmlns:p14="http://schemas.microsoft.com/office/powerpoint/2010/main" val="698918563"/>
              </p:ext>
            </p:extLst>
          </p:nvPr>
        </p:nvGraphicFramePr>
        <p:xfrm>
          <a:off x="1810139" y="1825625"/>
          <a:ext cx="8313575" cy="42392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1391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499</TotalTime>
  <Words>491</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Symbol</vt:lpstr>
      <vt:lpstr>Office Theme</vt:lpstr>
      <vt:lpstr>Cambridge Fire </vt:lpstr>
      <vt:lpstr>Cambridge Fire 2022</vt:lpstr>
      <vt:lpstr>Staff</vt:lpstr>
      <vt:lpstr>2022  </vt:lpstr>
      <vt:lpstr>2022</vt:lpstr>
      <vt:lpstr>PowerPoint Presentation</vt:lpstr>
      <vt:lpstr>Changes in Time and Focus </vt:lpstr>
      <vt:lpstr>Services Delivered </vt:lpstr>
      <vt:lpstr>Calls 2018 thru 2022</vt:lpstr>
      <vt:lpstr>Calls for Service Per Municipal/Township</vt:lpstr>
      <vt:lpstr>2022 Fire Calls by Type</vt:lpstr>
      <vt:lpstr>Rescue Calls by Type</vt:lpstr>
      <vt:lpstr>Looking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Pennings</dc:creator>
  <cp:lastModifiedBy>William Pennings</cp:lastModifiedBy>
  <cp:revision>24</cp:revision>
  <dcterms:created xsi:type="dcterms:W3CDTF">2020-01-24T15:29:04Z</dcterms:created>
  <dcterms:modified xsi:type="dcterms:W3CDTF">2023-02-01T13:56:20Z</dcterms:modified>
</cp:coreProperties>
</file>