
<file path=[Content_Types].xml><?xml version="1.0" encoding="utf-8"?>
<Types xmlns="http://schemas.openxmlformats.org/package/2006/content-types">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Lst>
  <p:sldIdLst>
    <p:sldId id="257" r:id="rId5"/>
    <p:sldId id="262" r:id="rId6"/>
    <p:sldId id="261" r:id="rId7"/>
    <p:sldId id="263" r:id="rId8"/>
    <p:sldId id="264" r:id="rId9"/>
    <p:sldId id="265" r:id="rId10"/>
    <p:sldId id="266" r:id="rId1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344529"/>
    <a:srgbClr val="2B3922"/>
    <a:srgbClr val="2E3722"/>
    <a:srgbClr val="FCF7F1"/>
    <a:srgbClr val="B8D233"/>
    <a:srgbClr val="5CC6D6"/>
    <a:srgbClr val="F8D22F"/>
    <a:srgbClr val="F03F2B"/>
    <a:srgbClr val="3488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4619" autoAdjust="0"/>
  </p:normalViewPr>
  <p:slideViewPr>
    <p:cSldViewPr snapToGrid="0">
      <p:cViewPr varScale="1">
        <p:scale>
          <a:sx n="107" d="100"/>
          <a:sy n="107" d="100"/>
        </p:scale>
        <p:origin x="13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sbs2011\server\Finance\Caroline\Other%20Documents\utility%20bills%20issued.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sbs2011\server\Finance\Caroline\Other%20Documents\history%20of%20collection%20efforts%202015-202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sbs2011\server\Finance\Caroline\Other%20Documents\Disbursement%20stats%20for%20Council%20updat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sbs2011\server\Finance\Caroline\Other%20Documents\Disbursement%20stats%20for%20Council%20update.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Utility Bills Issued</a:t>
            </a:r>
          </a:p>
          <a:p>
            <a:pPr>
              <a:defRPr/>
            </a:pPr>
            <a:r>
              <a:rPr lang="en-US"/>
              <a:t>(As</a:t>
            </a:r>
            <a:r>
              <a:rPr lang="en-US" baseline="0"/>
              <a:t> of 8/31 each year)</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Sheet1!$A$2</c:f>
              <c:strCache>
                <c:ptCount val="1"/>
                <c:pt idx="0">
                  <c:v>Paper Bill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Sheet1!$B$1:$H$1</c:f>
              <c:numCache>
                <c:formatCode>General</c:formatCode>
                <c:ptCount val="7"/>
                <c:pt idx="0">
                  <c:v>2015</c:v>
                </c:pt>
                <c:pt idx="1">
                  <c:v>2016</c:v>
                </c:pt>
                <c:pt idx="2">
                  <c:v>2017</c:v>
                </c:pt>
                <c:pt idx="3">
                  <c:v>2018</c:v>
                </c:pt>
                <c:pt idx="4">
                  <c:v>2019</c:v>
                </c:pt>
                <c:pt idx="5">
                  <c:v>2020</c:v>
                </c:pt>
                <c:pt idx="6">
                  <c:v>2021</c:v>
                </c:pt>
              </c:numCache>
            </c:numRef>
          </c:cat>
          <c:val>
            <c:numRef>
              <c:f>Sheet1!$B$2:$H$2</c:f>
              <c:numCache>
                <c:formatCode>General</c:formatCode>
                <c:ptCount val="7"/>
                <c:pt idx="0">
                  <c:v>3433</c:v>
                </c:pt>
                <c:pt idx="1">
                  <c:v>3465</c:v>
                </c:pt>
                <c:pt idx="2">
                  <c:v>3526</c:v>
                </c:pt>
                <c:pt idx="3">
                  <c:v>3580</c:v>
                </c:pt>
                <c:pt idx="4">
                  <c:v>3606</c:v>
                </c:pt>
                <c:pt idx="5">
                  <c:v>3507</c:v>
                </c:pt>
                <c:pt idx="6">
                  <c:v>3758</c:v>
                </c:pt>
              </c:numCache>
            </c:numRef>
          </c:val>
          <c:extLst>
            <c:ext xmlns:c16="http://schemas.microsoft.com/office/drawing/2014/chart" uri="{C3380CC4-5D6E-409C-BE32-E72D297353CC}">
              <c16:uniqueId val="{00000000-8C8A-4F24-A602-900DFE9C0961}"/>
            </c:ext>
          </c:extLst>
        </c:ser>
        <c:ser>
          <c:idx val="1"/>
          <c:order val="1"/>
          <c:tx>
            <c:strRef>
              <c:f>Sheet1!$A$3</c:f>
              <c:strCache>
                <c:ptCount val="1"/>
                <c:pt idx="0">
                  <c:v>Electronic Bill Only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Sheet1!$B$1:$H$1</c:f>
              <c:numCache>
                <c:formatCode>General</c:formatCode>
                <c:ptCount val="7"/>
                <c:pt idx="0">
                  <c:v>2015</c:v>
                </c:pt>
                <c:pt idx="1">
                  <c:v>2016</c:v>
                </c:pt>
                <c:pt idx="2">
                  <c:v>2017</c:v>
                </c:pt>
                <c:pt idx="3">
                  <c:v>2018</c:v>
                </c:pt>
                <c:pt idx="4">
                  <c:v>2019</c:v>
                </c:pt>
                <c:pt idx="5">
                  <c:v>2020</c:v>
                </c:pt>
                <c:pt idx="6">
                  <c:v>2021</c:v>
                </c:pt>
              </c:numCache>
            </c:numRef>
          </c:cat>
          <c:val>
            <c:numRef>
              <c:f>Sheet1!$B$3:$H$3</c:f>
              <c:numCache>
                <c:formatCode>General</c:formatCode>
                <c:ptCount val="7"/>
                <c:pt idx="0">
                  <c:v>322</c:v>
                </c:pt>
                <c:pt idx="1">
                  <c:v>421</c:v>
                </c:pt>
                <c:pt idx="2">
                  <c:v>505</c:v>
                </c:pt>
                <c:pt idx="3">
                  <c:v>598</c:v>
                </c:pt>
                <c:pt idx="4">
                  <c:v>646</c:v>
                </c:pt>
                <c:pt idx="5">
                  <c:v>803</c:v>
                </c:pt>
                <c:pt idx="6">
                  <c:v>895</c:v>
                </c:pt>
              </c:numCache>
            </c:numRef>
          </c:val>
          <c:extLst>
            <c:ext xmlns:c16="http://schemas.microsoft.com/office/drawing/2014/chart" uri="{C3380CC4-5D6E-409C-BE32-E72D297353CC}">
              <c16:uniqueId val="{00000001-8C8A-4F24-A602-900DFE9C0961}"/>
            </c:ext>
          </c:extLst>
        </c:ser>
        <c:dLbls>
          <c:showLegendKey val="0"/>
          <c:showVal val="0"/>
          <c:showCatName val="0"/>
          <c:showSerName val="0"/>
          <c:showPercent val="0"/>
          <c:showBubbleSize val="0"/>
        </c:dLbls>
        <c:gapWidth val="150"/>
        <c:overlap val="100"/>
        <c:axId val="671084488"/>
        <c:axId val="671083704"/>
      </c:barChart>
      <c:catAx>
        <c:axId val="671084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1083704"/>
        <c:crosses val="autoZero"/>
        <c:auto val="1"/>
        <c:lblAlgn val="ctr"/>
        <c:lblOffset val="100"/>
        <c:noMultiLvlLbl val="0"/>
      </c:catAx>
      <c:valAx>
        <c:axId val="6710837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1084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Delinquent Utility Account Actions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Delinquent Notices Sent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2015</c:v>
                </c:pt>
                <c:pt idx="1">
                  <c:v>2016</c:v>
                </c:pt>
                <c:pt idx="2">
                  <c:v>2017</c:v>
                </c:pt>
                <c:pt idx="3">
                  <c:v>2018</c:v>
                </c:pt>
                <c:pt idx="4">
                  <c:v>2019</c:v>
                </c:pt>
                <c:pt idx="5">
                  <c:v>2020</c:v>
                </c:pt>
                <c:pt idx="6">
                  <c:v>2021</c:v>
                </c:pt>
              </c:numCache>
            </c:numRef>
          </c:cat>
          <c:val>
            <c:numRef>
              <c:f>Sheet1!$B$2:$B$8</c:f>
              <c:numCache>
                <c:formatCode>General</c:formatCode>
                <c:ptCount val="7"/>
                <c:pt idx="0">
                  <c:v>751</c:v>
                </c:pt>
                <c:pt idx="1">
                  <c:v>814</c:v>
                </c:pt>
                <c:pt idx="2">
                  <c:v>857</c:v>
                </c:pt>
                <c:pt idx="3">
                  <c:v>817</c:v>
                </c:pt>
                <c:pt idx="4">
                  <c:v>858</c:v>
                </c:pt>
                <c:pt idx="5">
                  <c:v>640</c:v>
                </c:pt>
                <c:pt idx="6">
                  <c:v>746</c:v>
                </c:pt>
              </c:numCache>
            </c:numRef>
          </c:val>
          <c:extLst>
            <c:ext xmlns:c16="http://schemas.microsoft.com/office/drawing/2014/chart" uri="{C3380CC4-5D6E-409C-BE32-E72D297353CC}">
              <c16:uniqueId val="{00000000-3C34-4055-BA6B-1A6FF2DD2ADD}"/>
            </c:ext>
          </c:extLst>
        </c:ser>
        <c:ser>
          <c:idx val="1"/>
          <c:order val="1"/>
          <c:tx>
            <c:strRef>
              <c:f>Sheet1!$C$1</c:f>
              <c:strCache>
                <c:ptCount val="1"/>
                <c:pt idx="0">
                  <c:v>Properities Marked for Shut-off</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2015</c:v>
                </c:pt>
                <c:pt idx="1">
                  <c:v>2016</c:v>
                </c:pt>
                <c:pt idx="2">
                  <c:v>2017</c:v>
                </c:pt>
                <c:pt idx="3">
                  <c:v>2018</c:v>
                </c:pt>
                <c:pt idx="4">
                  <c:v>2019</c:v>
                </c:pt>
                <c:pt idx="5">
                  <c:v>2020</c:v>
                </c:pt>
                <c:pt idx="6">
                  <c:v>2021</c:v>
                </c:pt>
              </c:numCache>
            </c:numRef>
          </c:cat>
          <c:val>
            <c:numRef>
              <c:f>Sheet1!$C$2:$C$8</c:f>
              <c:numCache>
                <c:formatCode>General</c:formatCode>
                <c:ptCount val="7"/>
                <c:pt idx="0">
                  <c:v>308</c:v>
                </c:pt>
                <c:pt idx="1">
                  <c:v>308</c:v>
                </c:pt>
                <c:pt idx="2">
                  <c:v>287</c:v>
                </c:pt>
                <c:pt idx="3">
                  <c:v>297</c:v>
                </c:pt>
                <c:pt idx="4">
                  <c:v>292</c:v>
                </c:pt>
                <c:pt idx="5">
                  <c:v>212</c:v>
                </c:pt>
                <c:pt idx="6">
                  <c:v>244</c:v>
                </c:pt>
              </c:numCache>
            </c:numRef>
          </c:val>
          <c:extLst>
            <c:ext xmlns:c16="http://schemas.microsoft.com/office/drawing/2014/chart" uri="{C3380CC4-5D6E-409C-BE32-E72D297353CC}">
              <c16:uniqueId val="{00000001-3C34-4055-BA6B-1A6FF2DD2ADD}"/>
            </c:ext>
          </c:extLst>
        </c:ser>
        <c:ser>
          <c:idx val="2"/>
          <c:order val="2"/>
          <c:tx>
            <c:strRef>
              <c:f>Sheet1!$D$1</c:f>
              <c:strCache>
                <c:ptCount val="1"/>
                <c:pt idx="0">
                  <c:v>Utility Service Shut-off</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2015</c:v>
                </c:pt>
                <c:pt idx="1">
                  <c:v>2016</c:v>
                </c:pt>
                <c:pt idx="2">
                  <c:v>2017</c:v>
                </c:pt>
                <c:pt idx="3">
                  <c:v>2018</c:v>
                </c:pt>
                <c:pt idx="4">
                  <c:v>2019</c:v>
                </c:pt>
                <c:pt idx="5">
                  <c:v>2020</c:v>
                </c:pt>
                <c:pt idx="6">
                  <c:v>2021</c:v>
                </c:pt>
              </c:numCache>
            </c:numRef>
          </c:cat>
          <c:val>
            <c:numRef>
              <c:f>Sheet1!$D$2:$D$8</c:f>
              <c:numCache>
                <c:formatCode>General</c:formatCode>
                <c:ptCount val="7"/>
                <c:pt idx="0">
                  <c:v>20</c:v>
                </c:pt>
                <c:pt idx="1">
                  <c:v>20</c:v>
                </c:pt>
                <c:pt idx="2">
                  <c:v>16</c:v>
                </c:pt>
                <c:pt idx="3">
                  <c:v>26</c:v>
                </c:pt>
                <c:pt idx="4">
                  <c:v>22</c:v>
                </c:pt>
                <c:pt idx="5">
                  <c:v>4</c:v>
                </c:pt>
                <c:pt idx="6">
                  <c:v>21</c:v>
                </c:pt>
              </c:numCache>
            </c:numRef>
          </c:val>
          <c:extLst>
            <c:ext xmlns:c16="http://schemas.microsoft.com/office/drawing/2014/chart" uri="{C3380CC4-5D6E-409C-BE32-E72D297353CC}">
              <c16:uniqueId val="{00000002-3C34-4055-BA6B-1A6FF2DD2ADD}"/>
            </c:ext>
          </c:extLst>
        </c:ser>
        <c:dLbls>
          <c:showLegendKey val="0"/>
          <c:showVal val="0"/>
          <c:showCatName val="0"/>
          <c:showSerName val="0"/>
          <c:showPercent val="0"/>
          <c:showBubbleSize val="0"/>
        </c:dLbls>
        <c:gapWidth val="219"/>
        <c:overlap val="-27"/>
        <c:axId val="359974416"/>
        <c:axId val="359974808"/>
      </c:barChart>
      <c:catAx>
        <c:axId val="359974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9974808"/>
        <c:crosses val="autoZero"/>
        <c:auto val="1"/>
        <c:lblAlgn val="ctr"/>
        <c:lblOffset val="100"/>
        <c:noMultiLvlLbl val="0"/>
      </c:catAx>
      <c:valAx>
        <c:axId val="3599748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9974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Dollar Value of Disbursements Processed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Sheet1!$A$6</c:f>
              <c:strCache>
                <c:ptCount val="1"/>
                <c:pt idx="0">
                  <c:v>Number of Vendor checks processed</c:v>
                </c:pt>
              </c:strCache>
            </c:strRef>
          </c:tx>
          <c:spPr>
            <a:solidFill>
              <a:schemeClr val="accent1"/>
            </a:solidFill>
            <a:ln>
              <a:noFill/>
            </a:ln>
            <a:effectLst/>
          </c:spPr>
          <c:invertIfNegative val="0"/>
          <c:cat>
            <c:numRef>
              <c:f>Sheet1!$B$5:$H$5</c:f>
              <c:numCache>
                <c:formatCode>General</c:formatCode>
                <c:ptCount val="7"/>
                <c:pt idx="0">
                  <c:v>2015</c:v>
                </c:pt>
                <c:pt idx="1">
                  <c:v>2016</c:v>
                </c:pt>
                <c:pt idx="2">
                  <c:v>2017</c:v>
                </c:pt>
                <c:pt idx="3">
                  <c:v>2018</c:v>
                </c:pt>
                <c:pt idx="4">
                  <c:v>2019</c:v>
                </c:pt>
                <c:pt idx="5">
                  <c:v>2020</c:v>
                </c:pt>
                <c:pt idx="6">
                  <c:v>2021</c:v>
                </c:pt>
              </c:numCache>
            </c:numRef>
          </c:cat>
          <c:val>
            <c:numRef>
              <c:f>Sheet1!$B$6:$H$6</c:f>
              <c:numCache>
                <c:formatCode>General</c:formatCode>
                <c:ptCount val="7"/>
                <c:pt idx="0">
                  <c:v>3070</c:v>
                </c:pt>
                <c:pt idx="1">
                  <c:v>3124</c:v>
                </c:pt>
                <c:pt idx="2">
                  <c:v>3140</c:v>
                </c:pt>
                <c:pt idx="3">
                  <c:v>4478</c:v>
                </c:pt>
                <c:pt idx="4">
                  <c:v>3250</c:v>
                </c:pt>
                <c:pt idx="5">
                  <c:v>3255</c:v>
                </c:pt>
                <c:pt idx="6">
                  <c:v>3073</c:v>
                </c:pt>
              </c:numCache>
            </c:numRef>
          </c:val>
          <c:extLst xmlns:c15="http://schemas.microsoft.com/office/drawing/2012/chart">
            <c:ext xmlns:c16="http://schemas.microsoft.com/office/drawing/2014/chart" uri="{C3380CC4-5D6E-409C-BE32-E72D297353CC}">
              <c16:uniqueId val="{00000000-8A2B-4DAF-AC4E-766F0970DFCB}"/>
            </c:ext>
          </c:extLst>
        </c:ser>
        <c:ser>
          <c:idx val="1"/>
          <c:order val="1"/>
          <c:tx>
            <c:strRef>
              <c:f>Sheet1!$A$7</c:f>
              <c:strCache>
                <c:ptCount val="1"/>
                <c:pt idx="0">
                  <c:v>Number of payroll check processed</c:v>
                </c:pt>
              </c:strCache>
            </c:strRef>
          </c:tx>
          <c:spPr>
            <a:solidFill>
              <a:schemeClr val="accent2"/>
            </a:solidFill>
            <a:ln>
              <a:noFill/>
            </a:ln>
            <a:effectLst/>
          </c:spPr>
          <c:invertIfNegative val="0"/>
          <c:cat>
            <c:numRef>
              <c:f>Sheet1!$B$5:$H$5</c:f>
              <c:numCache>
                <c:formatCode>General</c:formatCode>
                <c:ptCount val="7"/>
                <c:pt idx="0">
                  <c:v>2015</c:v>
                </c:pt>
                <c:pt idx="1">
                  <c:v>2016</c:v>
                </c:pt>
                <c:pt idx="2">
                  <c:v>2017</c:v>
                </c:pt>
                <c:pt idx="3">
                  <c:v>2018</c:v>
                </c:pt>
                <c:pt idx="4">
                  <c:v>2019</c:v>
                </c:pt>
                <c:pt idx="5">
                  <c:v>2020</c:v>
                </c:pt>
                <c:pt idx="6">
                  <c:v>2021</c:v>
                </c:pt>
              </c:numCache>
            </c:numRef>
          </c:cat>
          <c:val>
            <c:numRef>
              <c:f>Sheet1!$B$7:$H$7</c:f>
              <c:numCache>
                <c:formatCode>General</c:formatCode>
                <c:ptCount val="7"/>
                <c:pt idx="0">
                  <c:v>2228</c:v>
                </c:pt>
                <c:pt idx="1">
                  <c:v>2285</c:v>
                </c:pt>
                <c:pt idx="2">
                  <c:v>2303</c:v>
                </c:pt>
                <c:pt idx="3">
                  <c:v>2291</c:v>
                </c:pt>
                <c:pt idx="4">
                  <c:v>2325</c:v>
                </c:pt>
                <c:pt idx="5">
                  <c:v>2290</c:v>
                </c:pt>
                <c:pt idx="6">
                  <c:v>2324</c:v>
                </c:pt>
              </c:numCache>
            </c:numRef>
          </c:val>
          <c:extLst xmlns:c15="http://schemas.microsoft.com/office/drawing/2012/chart">
            <c:ext xmlns:c16="http://schemas.microsoft.com/office/drawing/2014/chart" uri="{C3380CC4-5D6E-409C-BE32-E72D297353CC}">
              <c16:uniqueId val="{00000001-8A2B-4DAF-AC4E-766F0970DFCB}"/>
            </c:ext>
          </c:extLst>
        </c:ser>
        <c:ser>
          <c:idx val="2"/>
          <c:order val="2"/>
          <c:tx>
            <c:strRef>
              <c:f>Sheet1!$A$8</c:f>
              <c:strCache>
                <c:ptCount val="1"/>
                <c:pt idx="0">
                  <c:v>Total Value of Vendor Checks Issued</c:v>
                </c:pt>
              </c:strCache>
            </c:strRef>
          </c:tx>
          <c:spPr>
            <a:solidFill>
              <a:srgbClr val="00B050"/>
            </a:solidFill>
            <a:ln>
              <a:noFill/>
            </a:ln>
            <a:effectLst/>
          </c:spPr>
          <c:invertIfNegative val="0"/>
          <c:cat>
            <c:numRef>
              <c:f>Sheet1!$B$5:$H$5</c:f>
              <c:numCache>
                <c:formatCode>General</c:formatCode>
                <c:ptCount val="7"/>
                <c:pt idx="0">
                  <c:v>2015</c:v>
                </c:pt>
                <c:pt idx="1">
                  <c:v>2016</c:v>
                </c:pt>
                <c:pt idx="2">
                  <c:v>2017</c:v>
                </c:pt>
                <c:pt idx="3">
                  <c:v>2018</c:v>
                </c:pt>
                <c:pt idx="4">
                  <c:v>2019</c:v>
                </c:pt>
                <c:pt idx="5">
                  <c:v>2020</c:v>
                </c:pt>
                <c:pt idx="6">
                  <c:v>2021</c:v>
                </c:pt>
              </c:numCache>
            </c:numRef>
          </c:cat>
          <c:val>
            <c:numRef>
              <c:f>Sheet1!$B$8:$H$8</c:f>
              <c:numCache>
                <c:formatCode>General</c:formatCode>
                <c:ptCount val="7"/>
                <c:pt idx="0">
                  <c:v>16818200.630000003</c:v>
                </c:pt>
                <c:pt idx="1">
                  <c:v>19556828.779999997</c:v>
                </c:pt>
                <c:pt idx="2">
                  <c:v>13897401.49</c:v>
                </c:pt>
                <c:pt idx="3">
                  <c:v>18870129.390000001</c:v>
                </c:pt>
                <c:pt idx="4">
                  <c:v>19081127.900000002</c:v>
                </c:pt>
                <c:pt idx="5">
                  <c:v>22180195.98</c:v>
                </c:pt>
                <c:pt idx="6" formatCode="0.00">
                  <c:v>16634634.290000001</c:v>
                </c:pt>
              </c:numCache>
            </c:numRef>
          </c:val>
          <c:extLst>
            <c:ext xmlns:c16="http://schemas.microsoft.com/office/drawing/2014/chart" uri="{C3380CC4-5D6E-409C-BE32-E72D297353CC}">
              <c16:uniqueId val="{00000002-8A2B-4DAF-AC4E-766F0970DFCB}"/>
            </c:ext>
          </c:extLst>
        </c:ser>
        <c:ser>
          <c:idx val="3"/>
          <c:order val="3"/>
          <c:tx>
            <c:strRef>
              <c:f>Sheet1!$A$9</c:f>
              <c:strCache>
                <c:ptCount val="1"/>
                <c:pt idx="0">
                  <c:v>Total of ACH Volume (includes payroll)</c:v>
                </c:pt>
              </c:strCache>
            </c:strRef>
          </c:tx>
          <c:spPr>
            <a:solidFill>
              <a:schemeClr val="accent4"/>
            </a:solidFill>
            <a:ln>
              <a:noFill/>
            </a:ln>
            <a:effectLst/>
          </c:spPr>
          <c:invertIfNegative val="0"/>
          <c:cat>
            <c:numRef>
              <c:f>Sheet1!$B$5:$H$5</c:f>
              <c:numCache>
                <c:formatCode>General</c:formatCode>
                <c:ptCount val="7"/>
                <c:pt idx="0">
                  <c:v>2015</c:v>
                </c:pt>
                <c:pt idx="1">
                  <c:v>2016</c:v>
                </c:pt>
                <c:pt idx="2">
                  <c:v>2017</c:v>
                </c:pt>
                <c:pt idx="3">
                  <c:v>2018</c:v>
                </c:pt>
                <c:pt idx="4">
                  <c:v>2019</c:v>
                </c:pt>
                <c:pt idx="5">
                  <c:v>2020</c:v>
                </c:pt>
                <c:pt idx="6">
                  <c:v>2021</c:v>
                </c:pt>
              </c:numCache>
            </c:numRef>
          </c:cat>
          <c:val>
            <c:numRef>
              <c:f>Sheet1!$B$9:$H$9</c:f>
              <c:numCache>
                <c:formatCode>General</c:formatCode>
                <c:ptCount val="7"/>
                <c:pt idx="0">
                  <c:v>6053930.9100000001</c:v>
                </c:pt>
                <c:pt idx="1">
                  <c:v>9097480.3299999982</c:v>
                </c:pt>
                <c:pt idx="2">
                  <c:v>5972398.0999999987</c:v>
                </c:pt>
                <c:pt idx="3">
                  <c:v>6107389.7799999993</c:v>
                </c:pt>
                <c:pt idx="4">
                  <c:v>6367679.1200000001</c:v>
                </c:pt>
                <c:pt idx="5">
                  <c:v>13949977.899999999</c:v>
                </c:pt>
                <c:pt idx="6" formatCode="0.00">
                  <c:v>6857075.6299999999</c:v>
                </c:pt>
              </c:numCache>
            </c:numRef>
          </c:val>
          <c:extLst>
            <c:ext xmlns:c16="http://schemas.microsoft.com/office/drawing/2014/chart" uri="{C3380CC4-5D6E-409C-BE32-E72D297353CC}">
              <c16:uniqueId val="{00000003-8A2B-4DAF-AC4E-766F0970DFCB}"/>
            </c:ext>
          </c:extLst>
        </c:ser>
        <c:dLbls>
          <c:showLegendKey val="0"/>
          <c:showVal val="0"/>
          <c:showCatName val="0"/>
          <c:showSerName val="0"/>
          <c:showPercent val="0"/>
          <c:showBubbleSize val="0"/>
        </c:dLbls>
        <c:gapWidth val="150"/>
        <c:overlap val="100"/>
        <c:axId val="827504399"/>
        <c:axId val="824744431"/>
        <c:extLst/>
      </c:barChart>
      <c:catAx>
        <c:axId val="8275043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4744431"/>
        <c:crosses val="autoZero"/>
        <c:auto val="1"/>
        <c:lblAlgn val="ctr"/>
        <c:lblOffset val="100"/>
        <c:noMultiLvlLbl val="0"/>
      </c:catAx>
      <c:valAx>
        <c:axId val="8247444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75043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Volume of</a:t>
            </a:r>
            <a:r>
              <a:rPr lang="en-US" baseline="0"/>
              <a:t> vendor checks and payroll disbursements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Sheet1!$A$6</c:f>
              <c:strCache>
                <c:ptCount val="1"/>
                <c:pt idx="0">
                  <c:v>Number of Vendor checks processed</c:v>
                </c:pt>
              </c:strCache>
            </c:strRef>
          </c:tx>
          <c:spPr>
            <a:ln w="28575" cap="rnd">
              <a:solidFill>
                <a:schemeClr val="accent1"/>
              </a:solidFill>
              <a:round/>
            </a:ln>
            <a:effectLst/>
          </c:spPr>
          <c:marker>
            <c:symbol val="none"/>
          </c:marker>
          <c:cat>
            <c:numRef>
              <c:f>Sheet1!$B$5:$H$5</c:f>
              <c:numCache>
                <c:formatCode>General</c:formatCode>
                <c:ptCount val="7"/>
                <c:pt idx="0">
                  <c:v>2015</c:v>
                </c:pt>
                <c:pt idx="1">
                  <c:v>2016</c:v>
                </c:pt>
                <c:pt idx="2">
                  <c:v>2017</c:v>
                </c:pt>
                <c:pt idx="3">
                  <c:v>2018</c:v>
                </c:pt>
                <c:pt idx="4">
                  <c:v>2019</c:v>
                </c:pt>
                <c:pt idx="5">
                  <c:v>2020</c:v>
                </c:pt>
                <c:pt idx="6">
                  <c:v>2021</c:v>
                </c:pt>
              </c:numCache>
            </c:numRef>
          </c:cat>
          <c:val>
            <c:numRef>
              <c:f>Sheet1!$B$6:$H$6</c:f>
              <c:numCache>
                <c:formatCode>General</c:formatCode>
                <c:ptCount val="7"/>
                <c:pt idx="0">
                  <c:v>3070</c:v>
                </c:pt>
                <c:pt idx="1">
                  <c:v>3124</c:v>
                </c:pt>
                <c:pt idx="2">
                  <c:v>3140</c:v>
                </c:pt>
                <c:pt idx="3">
                  <c:v>4478</c:v>
                </c:pt>
                <c:pt idx="4">
                  <c:v>3250</c:v>
                </c:pt>
                <c:pt idx="5">
                  <c:v>3255</c:v>
                </c:pt>
                <c:pt idx="6">
                  <c:v>3073</c:v>
                </c:pt>
              </c:numCache>
            </c:numRef>
          </c:val>
          <c:smooth val="0"/>
          <c:extLst>
            <c:ext xmlns:c16="http://schemas.microsoft.com/office/drawing/2014/chart" uri="{C3380CC4-5D6E-409C-BE32-E72D297353CC}">
              <c16:uniqueId val="{00000000-032F-453A-B263-DECEAEE91671}"/>
            </c:ext>
          </c:extLst>
        </c:ser>
        <c:ser>
          <c:idx val="1"/>
          <c:order val="1"/>
          <c:tx>
            <c:strRef>
              <c:f>Sheet1!$A$7</c:f>
              <c:strCache>
                <c:ptCount val="1"/>
                <c:pt idx="0">
                  <c:v>Number of payroll check processed</c:v>
                </c:pt>
              </c:strCache>
            </c:strRef>
          </c:tx>
          <c:spPr>
            <a:ln w="28575" cap="rnd">
              <a:solidFill>
                <a:schemeClr val="accent2"/>
              </a:solidFill>
              <a:round/>
            </a:ln>
            <a:effectLst/>
          </c:spPr>
          <c:marker>
            <c:symbol val="none"/>
          </c:marker>
          <c:cat>
            <c:numRef>
              <c:f>Sheet1!$B$5:$H$5</c:f>
              <c:numCache>
                <c:formatCode>General</c:formatCode>
                <c:ptCount val="7"/>
                <c:pt idx="0">
                  <c:v>2015</c:v>
                </c:pt>
                <c:pt idx="1">
                  <c:v>2016</c:v>
                </c:pt>
                <c:pt idx="2">
                  <c:v>2017</c:v>
                </c:pt>
                <c:pt idx="3">
                  <c:v>2018</c:v>
                </c:pt>
                <c:pt idx="4">
                  <c:v>2019</c:v>
                </c:pt>
                <c:pt idx="5">
                  <c:v>2020</c:v>
                </c:pt>
                <c:pt idx="6">
                  <c:v>2021</c:v>
                </c:pt>
              </c:numCache>
            </c:numRef>
          </c:cat>
          <c:val>
            <c:numRef>
              <c:f>Sheet1!$B$7:$H$7</c:f>
              <c:numCache>
                <c:formatCode>General</c:formatCode>
                <c:ptCount val="7"/>
                <c:pt idx="0">
                  <c:v>2228</c:v>
                </c:pt>
                <c:pt idx="1">
                  <c:v>2285</c:v>
                </c:pt>
                <c:pt idx="2">
                  <c:v>2303</c:v>
                </c:pt>
                <c:pt idx="3">
                  <c:v>2291</c:v>
                </c:pt>
                <c:pt idx="4">
                  <c:v>2325</c:v>
                </c:pt>
                <c:pt idx="5">
                  <c:v>2290</c:v>
                </c:pt>
                <c:pt idx="6">
                  <c:v>2324</c:v>
                </c:pt>
              </c:numCache>
            </c:numRef>
          </c:val>
          <c:smooth val="0"/>
          <c:extLst>
            <c:ext xmlns:c16="http://schemas.microsoft.com/office/drawing/2014/chart" uri="{C3380CC4-5D6E-409C-BE32-E72D297353CC}">
              <c16:uniqueId val="{00000001-032F-453A-B263-DECEAEE91671}"/>
            </c:ext>
          </c:extLst>
        </c:ser>
        <c:dLbls>
          <c:showLegendKey val="0"/>
          <c:showVal val="0"/>
          <c:showCatName val="0"/>
          <c:showSerName val="0"/>
          <c:showPercent val="0"/>
          <c:showBubbleSize val="0"/>
        </c:dLbls>
        <c:smooth val="0"/>
        <c:axId val="671588351"/>
        <c:axId val="824737775"/>
      </c:lineChart>
      <c:catAx>
        <c:axId val="6715883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4737775"/>
        <c:crosses val="autoZero"/>
        <c:auto val="1"/>
        <c:lblAlgn val="ctr"/>
        <c:lblOffset val="100"/>
        <c:noMultiLvlLbl val="0"/>
      </c:catAx>
      <c:valAx>
        <c:axId val="82473777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15883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66772-F185-4D58-B8BB-E9370D7A7A2B}" type="doc">
      <dgm:prSet loTypeId="urn:microsoft.com/office/officeart/2005/8/layout/default" loCatId="list" qsTypeId="urn:microsoft.com/office/officeart/2005/8/quickstyle/simple4" qsCatId="simple" csTypeId="urn:microsoft.com/office/officeart/2005/8/colors/accent2_2" csCatId="accent2" phldr="1"/>
      <dgm:spPr/>
      <dgm:t>
        <a:bodyPr/>
        <a:lstStyle/>
        <a:p>
          <a:endParaRPr lang="en-US"/>
        </a:p>
      </dgm:t>
    </dgm:pt>
    <dgm:pt modelId="{40FC4FFE-8987-4A26-B7F4-8A516F18ADAE}">
      <dgm:prSet/>
      <dgm:spPr/>
      <dgm:t>
        <a:bodyPr/>
        <a:lstStyle/>
        <a:p>
          <a:pPr>
            <a:defRPr cap="all"/>
          </a:pPr>
          <a:r>
            <a:rPr lang="en-US" dirty="0"/>
            <a:t>Caroline Moe</a:t>
          </a:r>
        </a:p>
        <a:p>
          <a:pPr>
            <a:defRPr cap="all"/>
          </a:pPr>
          <a:r>
            <a:rPr lang="en-US" dirty="0"/>
            <a:t>Director of Finance</a:t>
          </a:r>
        </a:p>
        <a:p>
          <a:pPr>
            <a:defRPr cap="all"/>
          </a:pPr>
          <a:r>
            <a:rPr lang="en-US" dirty="0"/>
            <a:t>Hired 2/4/2002</a:t>
          </a:r>
        </a:p>
      </dgm:t>
    </dgm:pt>
    <dgm:pt modelId="{CAD7EF86-FB23-41F6-BF42-040B36DEFDB1}" type="parTrans" cxnId="{C7AD8469-3C68-4AF9-AB82-79B0043AA120}">
      <dgm:prSet/>
      <dgm:spPr/>
      <dgm:t>
        <a:bodyPr/>
        <a:lstStyle/>
        <a:p>
          <a:endParaRPr lang="en-US"/>
        </a:p>
      </dgm:t>
    </dgm:pt>
    <dgm:pt modelId="{5B62599A-5C9B-48E7-896E-EA782AC60C8B}" type="sibTrans" cxnId="{C7AD8469-3C68-4AF9-AB82-79B0043AA120}">
      <dgm:prSet/>
      <dgm:spPr/>
      <dgm:t>
        <a:bodyPr/>
        <a:lstStyle/>
        <a:p>
          <a:endParaRPr lang="en-US"/>
        </a:p>
      </dgm:t>
    </dgm:pt>
    <dgm:pt modelId="{49225C73-1633-42F1-AB3B-7CB183E5F8B8}">
      <dgm:prSet/>
      <dgm:spPr/>
      <dgm:t>
        <a:bodyPr/>
        <a:lstStyle/>
        <a:p>
          <a:pPr>
            <a:defRPr cap="all"/>
          </a:pPr>
          <a:r>
            <a:rPr lang="en-US" dirty="0"/>
            <a:t>Linda Gerlach</a:t>
          </a:r>
        </a:p>
        <a:p>
          <a:pPr>
            <a:defRPr cap="all"/>
          </a:pPr>
          <a:r>
            <a:rPr lang="en-US" dirty="0"/>
            <a:t> Finance Clerk</a:t>
          </a:r>
        </a:p>
        <a:p>
          <a:pPr>
            <a:defRPr cap="all"/>
          </a:pPr>
          <a:r>
            <a:rPr lang="en-US" dirty="0"/>
            <a:t>Hired 7/23/2012</a:t>
          </a:r>
        </a:p>
      </dgm:t>
    </dgm:pt>
    <dgm:pt modelId="{1A0E2090-1D4F-438A-8766-B6030CE01ADD}" type="parTrans" cxnId="{A9154303-8225-4248-91DC-1B0156A35F07}">
      <dgm:prSet/>
      <dgm:spPr/>
      <dgm:t>
        <a:bodyPr/>
        <a:lstStyle/>
        <a:p>
          <a:endParaRPr lang="en-US"/>
        </a:p>
      </dgm:t>
    </dgm:pt>
    <dgm:pt modelId="{9646853A-8964-4519-A5B1-0B7D18B2983D}" type="sibTrans" cxnId="{A9154303-8225-4248-91DC-1B0156A35F07}">
      <dgm:prSet/>
      <dgm:spPr/>
      <dgm:t>
        <a:bodyPr/>
        <a:lstStyle/>
        <a:p>
          <a:endParaRPr lang="en-US"/>
        </a:p>
      </dgm:t>
    </dgm:pt>
    <dgm:pt modelId="{1C383F32-22E8-4F62-A3E0-BDC3D5F48992}">
      <dgm:prSet/>
      <dgm:spPr/>
      <dgm:t>
        <a:bodyPr/>
        <a:lstStyle/>
        <a:p>
          <a:pPr>
            <a:defRPr cap="all"/>
          </a:pPr>
          <a:r>
            <a:rPr lang="en-US" dirty="0"/>
            <a:t>Joleen Kriesel </a:t>
          </a:r>
        </a:p>
        <a:p>
          <a:pPr>
            <a:defRPr cap="all"/>
          </a:pPr>
          <a:r>
            <a:rPr lang="en-US" dirty="0"/>
            <a:t>Utility Billing Clerk &amp; Revenue Specialist Hired 10/31/1988</a:t>
          </a:r>
        </a:p>
      </dgm:t>
    </dgm:pt>
    <dgm:pt modelId="{A7920A2F-3244-4159-AF04-6A1D38B7B317}" type="parTrans" cxnId="{C4CCE57E-E871-46D6-BAD5-880252C95D22}">
      <dgm:prSet/>
      <dgm:spPr/>
      <dgm:t>
        <a:bodyPr/>
        <a:lstStyle/>
        <a:p>
          <a:endParaRPr lang="en-US"/>
        </a:p>
      </dgm:t>
    </dgm:pt>
    <dgm:pt modelId="{8500F72A-2C6D-4FDF-9C1D-CA691380EB0B}" type="sibTrans" cxnId="{C4CCE57E-E871-46D6-BAD5-880252C95D22}">
      <dgm:prSet/>
      <dgm:spPr/>
      <dgm:t>
        <a:bodyPr/>
        <a:lstStyle/>
        <a:p>
          <a:endParaRPr lang="en-US"/>
        </a:p>
      </dgm:t>
    </dgm:pt>
    <dgm:pt modelId="{365BD7DF-2DAF-4ED0-B10E-4B4841E8273D}">
      <dgm:prSet/>
      <dgm:spPr/>
      <dgm:t>
        <a:bodyPr/>
        <a:lstStyle/>
        <a:p>
          <a:pPr>
            <a:defRPr cap="all"/>
          </a:pPr>
          <a:r>
            <a:rPr lang="en-US" dirty="0"/>
            <a:t>Machelle Bruss</a:t>
          </a:r>
        </a:p>
        <a:p>
          <a:pPr>
            <a:defRPr cap="all"/>
          </a:pPr>
          <a:r>
            <a:rPr lang="en-US" dirty="0"/>
            <a:t>Afternoon receptionist Hired 6/12/2018</a:t>
          </a:r>
        </a:p>
      </dgm:t>
    </dgm:pt>
    <dgm:pt modelId="{753F6714-EB2A-45A8-B57C-D99450A85BA1}" type="parTrans" cxnId="{0A80FA93-06B4-43D6-972A-3FF741716991}">
      <dgm:prSet/>
      <dgm:spPr/>
      <dgm:t>
        <a:bodyPr/>
        <a:lstStyle/>
        <a:p>
          <a:endParaRPr lang="en-US"/>
        </a:p>
      </dgm:t>
    </dgm:pt>
    <dgm:pt modelId="{B6A4E367-0BFD-4E12-B053-ED4B78CD4E89}" type="sibTrans" cxnId="{0A80FA93-06B4-43D6-972A-3FF741716991}">
      <dgm:prSet/>
      <dgm:spPr/>
      <dgm:t>
        <a:bodyPr/>
        <a:lstStyle/>
        <a:p>
          <a:endParaRPr lang="en-US"/>
        </a:p>
      </dgm:t>
    </dgm:pt>
    <dgm:pt modelId="{558DD8C5-2037-4675-BEED-3CEBAAE88872}">
      <dgm:prSet/>
      <dgm:spPr/>
      <dgm:t>
        <a:bodyPr/>
        <a:lstStyle/>
        <a:p>
          <a:pPr>
            <a:defRPr cap="all"/>
          </a:pPr>
          <a:r>
            <a:rPr lang="en-US" dirty="0"/>
            <a:t>Deb Barrett</a:t>
          </a:r>
        </a:p>
        <a:p>
          <a:pPr>
            <a:defRPr cap="all"/>
          </a:pPr>
          <a:r>
            <a:rPr lang="en-US" dirty="0"/>
            <a:t>Housing Supervisor</a:t>
          </a:r>
        </a:p>
        <a:p>
          <a:pPr>
            <a:defRPr cap="all"/>
          </a:pPr>
          <a:r>
            <a:rPr lang="en-US" dirty="0"/>
            <a:t> Hired 10/5/2016</a:t>
          </a:r>
        </a:p>
      </dgm:t>
    </dgm:pt>
    <dgm:pt modelId="{FBADCA8A-B553-4AEE-B92C-CCF1B853AC64}" type="parTrans" cxnId="{4D5289FC-1013-4084-9F28-93E3E4EDB9E6}">
      <dgm:prSet/>
      <dgm:spPr/>
      <dgm:t>
        <a:bodyPr/>
        <a:lstStyle/>
        <a:p>
          <a:endParaRPr lang="en-US"/>
        </a:p>
      </dgm:t>
    </dgm:pt>
    <dgm:pt modelId="{8481B226-A397-4D14-8F5A-6DD177444498}" type="sibTrans" cxnId="{4D5289FC-1013-4084-9F28-93E3E4EDB9E6}">
      <dgm:prSet/>
      <dgm:spPr/>
      <dgm:t>
        <a:bodyPr/>
        <a:lstStyle/>
        <a:p>
          <a:endParaRPr lang="en-US"/>
        </a:p>
      </dgm:t>
    </dgm:pt>
    <dgm:pt modelId="{C3B5D236-F594-4A89-90EE-C59193F16392}" type="pres">
      <dgm:prSet presAssocID="{01A66772-F185-4D58-B8BB-E9370D7A7A2B}" presName="diagram" presStyleCnt="0">
        <dgm:presLayoutVars>
          <dgm:dir/>
          <dgm:resizeHandles val="exact"/>
        </dgm:presLayoutVars>
      </dgm:prSet>
      <dgm:spPr/>
    </dgm:pt>
    <dgm:pt modelId="{A65A8517-5D74-4D15-AA29-BE325C74DAB6}" type="pres">
      <dgm:prSet presAssocID="{40FC4FFE-8987-4A26-B7F4-8A516F18ADAE}" presName="node" presStyleLbl="node1" presStyleIdx="0" presStyleCnt="5">
        <dgm:presLayoutVars>
          <dgm:bulletEnabled val="1"/>
        </dgm:presLayoutVars>
      </dgm:prSet>
      <dgm:spPr/>
    </dgm:pt>
    <dgm:pt modelId="{6948436B-AC9D-4859-B1B4-F7B0782B92E5}" type="pres">
      <dgm:prSet presAssocID="{5B62599A-5C9B-48E7-896E-EA782AC60C8B}" presName="sibTrans" presStyleCnt="0"/>
      <dgm:spPr/>
    </dgm:pt>
    <dgm:pt modelId="{9814C93F-3915-48BB-990D-C9C927B90F8F}" type="pres">
      <dgm:prSet presAssocID="{49225C73-1633-42F1-AB3B-7CB183E5F8B8}" presName="node" presStyleLbl="node1" presStyleIdx="1" presStyleCnt="5">
        <dgm:presLayoutVars>
          <dgm:bulletEnabled val="1"/>
        </dgm:presLayoutVars>
      </dgm:prSet>
      <dgm:spPr/>
    </dgm:pt>
    <dgm:pt modelId="{C2BE7D88-C403-4F46-93FB-05FEF5BCB623}" type="pres">
      <dgm:prSet presAssocID="{9646853A-8964-4519-A5B1-0B7D18B2983D}" presName="sibTrans" presStyleCnt="0"/>
      <dgm:spPr/>
    </dgm:pt>
    <dgm:pt modelId="{F4A0967E-21C7-494D-AFFA-38B9C1889088}" type="pres">
      <dgm:prSet presAssocID="{1C383F32-22E8-4F62-A3E0-BDC3D5F48992}" presName="node" presStyleLbl="node1" presStyleIdx="2" presStyleCnt="5" custScaleX="120399">
        <dgm:presLayoutVars>
          <dgm:bulletEnabled val="1"/>
        </dgm:presLayoutVars>
      </dgm:prSet>
      <dgm:spPr/>
    </dgm:pt>
    <dgm:pt modelId="{09850D4C-11EF-4996-A093-FA28ED98BE62}" type="pres">
      <dgm:prSet presAssocID="{8500F72A-2C6D-4FDF-9C1D-CA691380EB0B}" presName="sibTrans" presStyleCnt="0"/>
      <dgm:spPr/>
    </dgm:pt>
    <dgm:pt modelId="{883DFB49-44CA-4E52-BF83-9CE82EAEAA7E}" type="pres">
      <dgm:prSet presAssocID="{365BD7DF-2DAF-4ED0-B10E-4B4841E8273D}" presName="node" presStyleLbl="node1" presStyleIdx="3" presStyleCnt="5">
        <dgm:presLayoutVars>
          <dgm:bulletEnabled val="1"/>
        </dgm:presLayoutVars>
      </dgm:prSet>
      <dgm:spPr/>
    </dgm:pt>
    <dgm:pt modelId="{6D7697D8-A4EC-465A-AD45-32F3026821F1}" type="pres">
      <dgm:prSet presAssocID="{B6A4E367-0BFD-4E12-B053-ED4B78CD4E89}" presName="sibTrans" presStyleCnt="0"/>
      <dgm:spPr/>
    </dgm:pt>
    <dgm:pt modelId="{6FA4B146-9B6C-4789-BC1A-472A141AE781}" type="pres">
      <dgm:prSet presAssocID="{558DD8C5-2037-4675-BEED-3CEBAAE88872}" presName="node" presStyleLbl="node1" presStyleIdx="4" presStyleCnt="5">
        <dgm:presLayoutVars>
          <dgm:bulletEnabled val="1"/>
        </dgm:presLayoutVars>
      </dgm:prSet>
      <dgm:spPr/>
    </dgm:pt>
  </dgm:ptLst>
  <dgm:cxnLst>
    <dgm:cxn modelId="{A9154303-8225-4248-91DC-1B0156A35F07}" srcId="{01A66772-F185-4D58-B8BB-E9370D7A7A2B}" destId="{49225C73-1633-42F1-AB3B-7CB183E5F8B8}" srcOrd="1" destOrd="0" parTransId="{1A0E2090-1D4F-438A-8766-B6030CE01ADD}" sibTransId="{9646853A-8964-4519-A5B1-0B7D18B2983D}"/>
    <dgm:cxn modelId="{11AE290B-5017-49FF-83AF-5FF32055DFFD}" type="presOf" srcId="{01A66772-F185-4D58-B8BB-E9370D7A7A2B}" destId="{C3B5D236-F594-4A89-90EE-C59193F16392}" srcOrd="0" destOrd="0" presId="urn:microsoft.com/office/officeart/2005/8/layout/default"/>
    <dgm:cxn modelId="{C7AD8469-3C68-4AF9-AB82-79B0043AA120}" srcId="{01A66772-F185-4D58-B8BB-E9370D7A7A2B}" destId="{40FC4FFE-8987-4A26-B7F4-8A516F18ADAE}" srcOrd="0" destOrd="0" parTransId="{CAD7EF86-FB23-41F6-BF42-040B36DEFDB1}" sibTransId="{5B62599A-5C9B-48E7-896E-EA782AC60C8B}"/>
    <dgm:cxn modelId="{EC6E4F54-D82D-45D8-9747-DC29D35112FC}" type="presOf" srcId="{40FC4FFE-8987-4A26-B7F4-8A516F18ADAE}" destId="{A65A8517-5D74-4D15-AA29-BE325C74DAB6}" srcOrd="0" destOrd="0" presId="urn:microsoft.com/office/officeart/2005/8/layout/default"/>
    <dgm:cxn modelId="{36715379-5C8A-4FA7-A1D8-DD5078BEB7F4}" type="presOf" srcId="{558DD8C5-2037-4675-BEED-3CEBAAE88872}" destId="{6FA4B146-9B6C-4789-BC1A-472A141AE781}" srcOrd="0" destOrd="0" presId="urn:microsoft.com/office/officeart/2005/8/layout/default"/>
    <dgm:cxn modelId="{C4CCE57E-E871-46D6-BAD5-880252C95D22}" srcId="{01A66772-F185-4D58-B8BB-E9370D7A7A2B}" destId="{1C383F32-22E8-4F62-A3E0-BDC3D5F48992}" srcOrd="2" destOrd="0" parTransId="{A7920A2F-3244-4159-AF04-6A1D38B7B317}" sibTransId="{8500F72A-2C6D-4FDF-9C1D-CA691380EB0B}"/>
    <dgm:cxn modelId="{0A80FA93-06B4-43D6-972A-3FF741716991}" srcId="{01A66772-F185-4D58-B8BB-E9370D7A7A2B}" destId="{365BD7DF-2DAF-4ED0-B10E-4B4841E8273D}" srcOrd="3" destOrd="0" parTransId="{753F6714-EB2A-45A8-B57C-D99450A85BA1}" sibTransId="{B6A4E367-0BFD-4E12-B053-ED4B78CD4E89}"/>
    <dgm:cxn modelId="{9C1C30DC-79E5-403D-8CC3-AC8443C79422}" type="presOf" srcId="{49225C73-1633-42F1-AB3B-7CB183E5F8B8}" destId="{9814C93F-3915-48BB-990D-C9C927B90F8F}" srcOrd="0" destOrd="0" presId="urn:microsoft.com/office/officeart/2005/8/layout/default"/>
    <dgm:cxn modelId="{A9D20ADE-7D79-40D5-9724-1ABF6125EA3E}" type="presOf" srcId="{1C383F32-22E8-4F62-A3E0-BDC3D5F48992}" destId="{F4A0967E-21C7-494D-AFFA-38B9C1889088}" srcOrd="0" destOrd="0" presId="urn:microsoft.com/office/officeart/2005/8/layout/default"/>
    <dgm:cxn modelId="{B539EDF2-FA62-41F2-8B97-F4E47F12DD7E}" type="presOf" srcId="{365BD7DF-2DAF-4ED0-B10E-4B4841E8273D}" destId="{883DFB49-44CA-4E52-BF83-9CE82EAEAA7E}" srcOrd="0" destOrd="0" presId="urn:microsoft.com/office/officeart/2005/8/layout/default"/>
    <dgm:cxn modelId="{4D5289FC-1013-4084-9F28-93E3E4EDB9E6}" srcId="{01A66772-F185-4D58-B8BB-E9370D7A7A2B}" destId="{558DD8C5-2037-4675-BEED-3CEBAAE88872}" srcOrd="4" destOrd="0" parTransId="{FBADCA8A-B553-4AEE-B92C-CCF1B853AC64}" sibTransId="{8481B226-A397-4D14-8F5A-6DD177444498}"/>
    <dgm:cxn modelId="{C1A0F37E-3A83-4179-9C9D-A752C7FCF69A}" type="presParOf" srcId="{C3B5D236-F594-4A89-90EE-C59193F16392}" destId="{A65A8517-5D74-4D15-AA29-BE325C74DAB6}" srcOrd="0" destOrd="0" presId="urn:microsoft.com/office/officeart/2005/8/layout/default"/>
    <dgm:cxn modelId="{1954A2D6-9E4E-491F-9B7A-C1BEFD1C733E}" type="presParOf" srcId="{C3B5D236-F594-4A89-90EE-C59193F16392}" destId="{6948436B-AC9D-4859-B1B4-F7B0782B92E5}" srcOrd="1" destOrd="0" presId="urn:microsoft.com/office/officeart/2005/8/layout/default"/>
    <dgm:cxn modelId="{3DEE7DF8-4921-432E-A039-8F2B2C3A9F20}" type="presParOf" srcId="{C3B5D236-F594-4A89-90EE-C59193F16392}" destId="{9814C93F-3915-48BB-990D-C9C927B90F8F}" srcOrd="2" destOrd="0" presId="urn:microsoft.com/office/officeart/2005/8/layout/default"/>
    <dgm:cxn modelId="{42E475A8-C7B4-4083-B023-6DE143F1FAA2}" type="presParOf" srcId="{C3B5D236-F594-4A89-90EE-C59193F16392}" destId="{C2BE7D88-C403-4F46-93FB-05FEF5BCB623}" srcOrd="3" destOrd="0" presId="urn:microsoft.com/office/officeart/2005/8/layout/default"/>
    <dgm:cxn modelId="{FE33DCE0-6DB6-42B6-8D75-C67CA65C4897}" type="presParOf" srcId="{C3B5D236-F594-4A89-90EE-C59193F16392}" destId="{F4A0967E-21C7-494D-AFFA-38B9C1889088}" srcOrd="4" destOrd="0" presId="urn:microsoft.com/office/officeart/2005/8/layout/default"/>
    <dgm:cxn modelId="{2B4E0505-8DBB-42DD-A4F4-6C6DE5FA9B92}" type="presParOf" srcId="{C3B5D236-F594-4A89-90EE-C59193F16392}" destId="{09850D4C-11EF-4996-A093-FA28ED98BE62}" srcOrd="5" destOrd="0" presId="urn:microsoft.com/office/officeart/2005/8/layout/default"/>
    <dgm:cxn modelId="{1063515B-6CBA-489D-A370-622BFA55E108}" type="presParOf" srcId="{C3B5D236-F594-4A89-90EE-C59193F16392}" destId="{883DFB49-44CA-4E52-BF83-9CE82EAEAA7E}" srcOrd="6" destOrd="0" presId="urn:microsoft.com/office/officeart/2005/8/layout/default"/>
    <dgm:cxn modelId="{C70D322B-1FDC-4937-89F5-D7BFF1FA300E}" type="presParOf" srcId="{C3B5D236-F594-4A89-90EE-C59193F16392}" destId="{6D7697D8-A4EC-465A-AD45-32F3026821F1}" srcOrd="7" destOrd="0" presId="urn:microsoft.com/office/officeart/2005/8/layout/default"/>
    <dgm:cxn modelId="{51C3F4D8-FF28-4C9A-B5ED-8F7838E5A4A9}" type="presParOf" srcId="{C3B5D236-F594-4A89-90EE-C59193F16392}" destId="{6FA4B146-9B6C-4789-BC1A-472A141AE781}"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5A8517-5D74-4D15-AA29-BE325C74DAB6}">
      <dsp:nvSpPr>
        <dsp:cNvPr id="0" name=""/>
        <dsp:cNvSpPr/>
      </dsp:nvSpPr>
      <dsp:spPr>
        <a:xfrm>
          <a:off x="5407" y="6201"/>
          <a:ext cx="2951708" cy="1771024"/>
        </a:xfrm>
        <a:prstGeom prst="rect">
          <a:avLst/>
        </a:prstGeom>
        <a:gradFill rotWithShape="0">
          <a:gsLst>
            <a:gs pos="0">
              <a:schemeClr val="accent2">
                <a:hueOff val="0"/>
                <a:satOff val="0"/>
                <a:lumOff val="0"/>
                <a:alphaOff val="0"/>
                <a:satMod val="100000"/>
                <a:lumMod val="100000"/>
              </a:schemeClr>
            </a:gs>
            <a:gs pos="50000">
              <a:schemeClr val="accent2">
                <a:hueOff val="0"/>
                <a:satOff val="0"/>
                <a:lumOff val="0"/>
                <a:alphaOff val="0"/>
                <a:shade val="99000"/>
                <a:satMod val="105000"/>
                <a:lumMod val="100000"/>
              </a:schemeClr>
            </a:gs>
            <a:gs pos="100000">
              <a:schemeClr val="accent2">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defRPr cap="all"/>
          </a:pPr>
          <a:r>
            <a:rPr lang="en-US" sz="2300" kern="1200" dirty="0"/>
            <a:t>Caroline Moe</a:t>
          </a:r>
        </a:p>
        <a:p>
          <a:pPr marL="0" lvl="0" indent="0" algn="ctr" defTabSz="1022350">
            <a:lnSpc>
              <a:spcPct val="90000"/>
            </a:lnSpc>
            <a:spcBef>
              <a:spcPct val="0"/>
            </a:spcBef>
            <a:spcAft>
              <a:spcPct val="35000"/>
            </a:spcAft>
            <a:buNone/>
            <a:defRPr cap="all"/>
          </a:pPr>
          <a:r>
            <a:rPr lang="en-US" sz="2300" kern="1200" dirty="0"/>
            <a:t>Director of Finance</a:t>
          </a:r>
        </a:p>
        <a:p>
          <a:pPr marL="0" lvl="0" indent="0" algn="ctr" defTabSz="1022350">
            <a:lnSpc>
              <a:spcPct val="90000"/>
            </a:lnSpc>
            <a:spcBef>
              <a:spcPct val="0"/>
            </a:spcBef>
            <a:spcAft>
              <a:spcPct val="35000"/>
            </a:spcAft>
            <a:buNone/>
            <a:defRPr cap="all"/>
          </a:pPr>
          <a:r>
            <a:rPr lang="en-US" sz="2300" kern="1200" dirty="0"/>
            <a:t>Hired 2/4/2002</a:t>
          </a:r>
        </a:p>
      </dsp:txBody>
      <dsp:txXfrm>
        <a:off x="5407" y="6201"/>
        <a:ext cx="2951708" cy="1771024"/>
      </dsp:txXfrm>
    </dsp:sp>
    <dsp:sp modelId="{9814C93F-3915-48BB-990D-C9C927B90F8F}">
      <dsp:nvSpPr>
        <dsp:cNvPr id="0" name=""/>
        <dsp:cNvSpPr/>
      </dsp:nvSpPr>
      <dsp:spPr>
        <a:xfrm>
          <a:off x="3252286" y="6201"/>
          <a:ext cx="2951708" cy="1771024"/>
        </a:xfrm>
        <a:prstGeom prst="rect">
          <a:avLst/>
        </a:prstGeom>
        <a:gradFill rotWithShape="0">
          <a:gsLst>
            <a:gs pos="0">
              <a:schemeClr val="accent2">
                <a:hueOff val="0"/>
                <a:satOff val="0"/>
                <a:lumOff val="0"/>
                <a:alphaOff val="0"/>
                <a:satMod val="100000"/>
                <a:lumMod val="100000"/>
              </a:schemeClr>
            </a:gs>
            <a:gs pos="50000">
              <a:schemeClr val="accent2">
                <a:hueOff val="0"/>
                <a:satOff val="0"/>
                <a:lumOff val="0"/>
                <a:alphaOff val="0"/>
                <a:shade val="99000"/>
                <a:satMod val="105000"/>
                <a:lumMod val="100000"/>
              </a:schemeClr>
            </a:gs>
            <a:gs pos="100000">
              <a:schemeClr val="accent2">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defRPr cap="all"/>
          </a:pPr>
          <a:r>
            <a:rPr lang="en-US" sz="2300" kern="1200" dirty="0"/>
            <a:t>Linda Gerlach</a:t>
          </a:r>
        </a:p>
        <a:p>
          <a:pPr marL="0" lvl="0" indent="0" algn="ctr" defTabSz="1022350">
            <a:lnSpc>
              <a:spcPct val="90000"/>
            </a:lnSpc>
            <a:spcBef>
              <a:spcPct val="0"/>
            </a:spcBef>
            <a:spcAft>
              <a:spcPct val="35000"/>
            </a:spcAft>
            <a:buNone/>
            <a:defRPr cap="all"/>
          </a:pPr>
          <a:r>
            <a:rPr lang="en-US" sz="2300" kern="1200" dirty="0"/>
            <a:t> Finance Clerk</a:t>
          </a:r>
        </a:p>
        <a:p>
          <a:pPr marL="0" lvl="0" indent="0" algn="ctr" defTabSz="1022350">
            <a:lnSpc>
              <a:spcPct val="90000"/>
            </a:lnSpc>
            <a:spcBef>
              <a:spcPct val="0"/>
            </a:spcBef>
            <a:spcAft>
              <a:spcPct val="35000"/>
            </a:spcAft>
            <a:buNone/>
            <a:defRPr cap="all"/>
          </a:pPr>
          <a:r>
            <a:rPr lang="en-US" sz="2300" kern="1200" dirty="0"/>
            <a:t>Hired 7/23/2012</a:t>
          </a:r>
        </a:p>
      </dsp:txBody>
      <dsp:txXfrm>
        <a:off x="3252286" y="6201"/>
        <a:ext cx="2951708" cy="1771024"/>
      </dsp:txXfrm>
    </dsp:sp>
    <dsp:sp modelId="{F4A0967E-21C7-494D-AFFA-38B9C1889088}">
      <dsp:nvSpPr>
        <dsp:cNvPr id="0" name=""/>
        <dsp:cNvSpPr/>
      </dsp:nvSpPr>
      <dsp:spPr>
        <a:xfrm>
          <a:off x="6499165" y="6201"/>
          <a:ext cx="3553827" cy="1771024"/>
        </a:xfrm>
        <a:prstGeom prst="rect">
          <a:avLst/>
        </a:prstGeom>
        <a:gradFill rotWithShape="0">
          <a:gsLst>
            <a:gs pos="0">
              <a:schemeClr val="accent2">
                <a:hueOff val="0"/>
                <a:satOff val="0"/>
                <a:lumOff val="0"/>
                <a:alphaOff val="0"/>
                <a:satMod val="100000"/>
                <a:lumMod val="100000"/>
              </a:schemeClr>
            </a:gs>
            <a:gs pos="50000">
              <a:schemeClr val="accent2">
                <a:hueOff val="0"/>
                <a:satOff val="0"/>
                <a:lumOff val="0"/>
                <a:alphaOff val="0"/>
                <a:shade val="99000"/>
                <a:satMod val="105000"/>
                <a:lumMod val="100000"/>
              </a:schemeClr>
            </a:gs>
            <a:gs pos="100000">
              <a:schemeClr val="accent2">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defRPr cap="all"/>
          </a:pPr>
          <a:r>
            <a:rPr lang="en-US" sz="2300" kern="1200" dirty="0"/>
            <a:t>Joleen Kriesel </a:t>
          </a:r>
        </a:p>
        <a:p>
          <a:pPr marL="0" lvl="0" indent="0" algn="ctr" defTabSz="1022350">
            <a:lnSpc>
              <a:spcPct val="90000"/>
            </a:lnSpc>
            <a:spcBef>
              <a:spcPct val="0"/>
            </a:spcBef>
            <a:spcAft>
              <a:spcPct val="35000"/>
            </a:spcAft>
            <a:buNone/>
            <a:defRPr cap="all"/>
          </a:pPr>
          <a:r>
            <a:rPr lang="en-US" sz="2300" kern="1200" dirty="0"/>
            <a:t>Utility Billing Clerk &amp; Revenue Specialist Hired 10/31/1988</a:t>
          </a:r>
        </a:p>
      </dsp:txBody>
      <dsp:txXfrm>
        <a:off x="6499165" y="6201"/>
        <a:ext cx="3553827" cy="1771024"/>
      </dsp:txXfrm>
    </dsp:sp>
    <dsp:sp modelId="{883DFB49-44CA-4E52-BF83-9CE82EAEAA7E}">
      <dsp:nvSpPr>
        <dsp:cNvPr id="0" name=""/>
        <dsp:cNvSpPr/>
      </dsp:nvSpPr>
      <dsp:spPr>
        <a:xfrm>
          <a:off x="1929906" y="2072397"/>
          <a:ext cx="2951708" cy="1771024"/>
        </a:xfrm>
        <a:prstGeom prst="rect">
          <a:avLst/>
        </a:prstGeom>
        <a:gradFill rotWithShape="0">
          <a:gsLst>
            <a:gs pos="0">
              <a:schemeClr val="accent2">
                <a:hueOff val="0"/>
                <a:satOff val="0"/>
                <a:lumOff val="0"/>
                <a:alphaOff val="0"/>
                <a:satMod val="100000"/>
                <a:lumMod val="100000"/>
              </a:schemeClr>
            </a:gs>
            <a:gs pos="50000">
              <a:schemeClr val="accent2">
                <a:hueOff val="0"/>
                <a:satOff val="0"/>
                <a:lumOff val="0"/>
                <a:alphaOff val="0"/>
                <a:shade val="99000"/>
                <a:satMod val="105000"/>
                <a:lumMod val="100000"/>
              </a:schemeClr>
            </a:gs>
            <a:gs pos="100000">
              <a:schemeClr val="accent2">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defRPr cap="all"/>
          </a:pPr>
          <a:r>
            <a:rPr lang="en-US" sz="2300" kern="1200" dirty="0"/>
            <a:t>Machelle Bruss</a:t>
          </a:r>
        </a:p>
        <a:p>
          <a:pPr marL="0" lvl="0" indent="0" algn="ctr" defTabSz="1022350">
            <a:lnSpc>
              <a:spcPct val="90000"/>
            </a:lnSpc>
            <a:spcBef>
              <a:spcPct val="0"/>
            </a:spcBef>
            <a:spcAft>
              <a:spcPct val="35000"/>
            </a:spcAft>
            <a:buNone/>
            <a:defRPr cap="all"/>
          </a:pPr>
          <a:r>
            <a:rPr lang="en-US" sz="2300" kern="1200" dirty="0"/>
            <a:t>Afternoon receptionist Hired 6/12/2018</a:t>
          </a:r>
        </a:p>
      </dsp:txBody>
      <dsp:txXfrm>
        <a:off x="1929906" y="2072397"/>
        <a:ext cx="2951708" cy="1771024"/>
      </dsp:txXfrm>
    </dsp:sp>
    <dsp:sp modelId="{6FA4B146-9B6C-4789-BC1A-472A141AE781}">
      <dsp:nvSpPr>
        <dsp:cNvPr id="0" name=""/>
        <dsp:cNvSpPr/>
      </dsp:nvSpPr>
      <dsp:spPr>
        <a:xfrm>
          <a:off x="5176785" y="2072397"/>
          <a:ext cx="2951708" cy="1771024"/>
        </a:xfrm>
        <a:prstGeom prst="rect">
          <a:avLst/>
        </a:prstGeom>
        <a:gradFill rotWithShape="0">
          <a:gsLst>
            <a:gs pos="0">
              <a:schemeClr val="accent2">
                <a:hueOff val="0"/>
                <a:satOff val="0"/>
                <a:lumOff val="0"/>
                <a:alphaOff val="0"/>
                <a:satMod val="100000"/>
                <a:lumMod val="100000"/>
              </a:schemeClr>
            </a:gs>
            <a:gs pos="50000">
              <a:schemeClr val="accent2">
                <a:hueOff val="0"/>
                <a:satOff val="0"/>
                <a:lumOff val="0"/>
                <a:alphaOff val="0"/>
                <a:shade val="99000"/>
                <a:satMod val="105000"/>
                <a:lumMod val="100000"/>
              </a:schemeClr>
            </a:gs>
            <a:gs pos="100000">
              <a:schemeClr val="accent2">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defRPr cap="all"/>
          </a:pPr>
          <a:r>
            <a:rPr lang="en-US" sz="2300" kern="1200" dirty="0"/>
            <a:t>Deb Barrett</a:t>
          </a:r>
        </a:p>
        <a:p>
          <a:pPr marL="0" lvl="0" indent="0" algn="ctr" defTabSz="1022350">
            <a:lnSpc>
              <a:spcPct val="90000"/>
            </a:lnSpc>
            <a:spcBef>
              <a:spcPct val="0"/>
            </a:spcBef>
            <a:spcAft>
              <a:spcPct val="35000"/>
            </a:spcAft>
            <a:buNone/>
            <a:defRPr cap="all"/>
          </a:pPr>
          <a:r>
            <a:rPr lang="en-US" sz="2300" kern="1200" dirty="0"/>
            <a:t>Housing Supervisor</a:t>
          </a:r>
        </a:p>
        <a:p>
          <a:pPr marL="0" lvl="0" indent="0" algn="ctr" defTabSz="1022350">
            <a:lnSpc>
              <a:spcPct val="90000"/>
            </a:lnSpc>
            <a:spcBef>
              <a:spcPct val="0"/>
            </a:spcBef>
            <a:spcAft>
              <a:spcPct val="35000"/>
            </a:spcAft>
            <a:buNone/>
            <a:defRPr cap="all"/>
          </a:pPr>
          <a:r>
            <a:rPr lang="en-US" sz="2300" kern="1200" dirty="0"/>
            <a:t> Hired 10/5/2016</a:t>
          </a:r>
        </a:p>
      </dsp:txBody>
      <dsp:txXfrm>
        <a:off x="5176785" y="2072397"/>
        <a:ext cx="2951708" cy="177102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2/7/2022</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2/7/2022</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2/7/2022</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2/7/2022</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2/7/2022</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fi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82" name="Rectangle 8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Rectangle 8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1630907"/>
          </a:xfrm>
        </p:spPr>
        <p:txBody>
          <a:bodyPr>
            <a:normAutofit/>
          </a:bodyPr>
          <a:lstStyle/>
          <a:p>
            <a:r>
              <a:rPr lang="en-US" sz="4400" dirty="0">
                <a:solidFill>
                  <a:schemeClr val="tx1"/>
                </a:solidFill>
              </a:rPr>
              <a:t>City of Cambridge</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033793" y="3995988"/>
            <a:ext cx="4775075" cy="559656"/>
          </a:xfrm>
        </p:spPr>
        <p:txBody>
          <a:bodyPr>
            <a:normAutofit fontScale="77500" lnSpcReduction="20000"/>
          </a:bodyPr>
          <a:lstStyle/>
          <a:p>
            <a:pPr>
              <a:spcAft>
                <a:spcPts val="600"/>
              </a:spcAft>
            </a:pPr>
            <a:r>
              <a:rPr lang="en-US" dirty="0">
                <a:solidFill>
                  <a:schemeClr val="tx1"/>
                </a:solidFill>
              </a:rPr>
              <a:t>Finance &amp; Housing Department Update</a:t>
            </a:r>
          </a:p>
          <a:p>
            <a:pPr>
              <a:spcAft>
                <a:spcPts val="600"/>
              </a:spcAft>
            </a:pPr>
            <a:r>
              <a:rPr lang="en-US" dirty="0">
                <a:solidFill>
                  <a:schemeClr val="tx1"/>
                </a:solidFill>
              </a:rPr>
              <a:t> February 2022</a:t>
            </a:r>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9A98ADB-6E97-4ED8-90E3-6C5DF33581E9}"/>
              </a:ext>
            </a:extLst>
          </p:cNvPr>
          <p:cNvSpPr>
            <a:spLocks noGrp="1"/>
          </p:cNvSpPr>
          <p:nvPr>
            <p:ph type="title"/>
          </p:nvPr>
        </p:nvSpPr>
        <p:spPr>
          <a:xfrm>
            <a:off x="1066800" y="642594"/>
            <a:ext cx="10058400" cy="1371600"/>
          </a:xfrm>
        </p:spPr>
        <p:txBody>
          <a:bodyPr/>
          <a:lstStyle/>
          <a:p>
            <a:pPr algn="ctr"/>
            <a:r>
              <a:rPr lang="en-US" dirty="0"/>
              <a:t>Distinguish between update for </a:t>
            </a:r>
            <a:br>
              <a:rPr lang="en-US" dirty="0"/>
            </a:br>
            <a:r>
              <a:rPr lang="en-US" dirty="0"/>
              <a:t>Feb 22, 2022 and May 2, 2022</a:t>
            </a:r>
          </a:p>
        </p:txBody>
      </p:sp>
      <p:sp>
        <p:nvSpPr>
          <p:cNvPr id="8" name="Text Placeholder 2">
            <a:extLst>
              <a:ext uri="{FF2B5EF4-FFF2-40B4-BE49-F238E27FC236}">
                <a16:creationId xmlns:a16="http://schemas.microsoft.com/office/drawing/2014/main" id="{511313C3-635D-46A9-8B06-F6B2818659E4}"/>
              </a:ext>
            </a:extLst>
          </p:cNvPr>
          <p:cNvSpPr>
            <a:spLocks noGrp="1"/>
          </p:cNvSpPr>
          <p:nvPr>
            <p:ph type="body" idx="1"/>
          </p:nvPr>
        </p:nvSpPr>
        <p:spPr>
          <a:xfrm>
            <a:off x="1069848" y="2074333"/>
            <a:ext cx="3867912" cy="1078769"/>
          </a:xfrm>
          <a:ln w="57150">
            <a:solidFill>
              <a:srgbClr val="00B0F0"/>
            </a:solidFill>
          </a:ln>
        </p:spPr>
        <p:txBody>
          <a:bodyPr>
            <a:normAutofit/>
          </a:bodyPr>
          <a:lstStyle/>
          <a:p>
            <a:r>
              <a:rPr lang="en-US" dirty="0"/>
              <a:t>February 22, 2022 </a:t>
            </a:r>
          </a:p>
          <a:p>
            <a:r>
              <a:rPr lang="en-US" dirty="0"/>
              <a:t>Update on “Operations” of Finance Department</a:t>
            </a:r>
          </a:p>
        </p:txBody>
      </p:sp>
      <p:sp>
        <p:nvSpPr>
          <p:cNvPr id="10" name="Content Placeholder 3">
            <a:extLst>
              <a:ext uri="{FF2B5EF4-FFF2-40B4-BE49-F238E27FC236}">
                <a16:creationId xmlns:a16="http://schemas.microsoft.com/office/drawing/2014/main" id="{AB434A94-99D3-470D-BE42-DF41A4B4A7D6}"/>
              </a:ext>
            </a:extLst>
          </p:cNvPr>
          <p:cNvSpPr>
            <a:spLocks noGrp="1"/>
          </p:cNvSpPr>
          <p:nvPr>
            <p:ph sz="half" idx="2"/>
          </p:nvPr>
        </p:nvSpPr>
        <p:spPr>
          <a:xfrm>
            <a:off x="1069848" y="3428317"/>
            <a:ext cx="4663440" cy="2527980"/>
          </a:xfrm>
        </p:spPr>
        <p:txBody>
          <a:bodyPr/>
          <a:lstStyle/>
          <a:p>
            <a:r>
              <a:rPr lang="en-US" dirty="0"/>
              <a:t>Highlight members of Finance Team</a:t>
            </a:r>
          </a:p>
          <a:p>
            <a:r>
              <a:rPr lang="en-US" dirty="0"/>
              <a:t>Review functions performed by Finance Team</a:t>
            </a:r>
          </a:p>
          <a:p>
            <a:r>
              <a:rPr lang="en-US" dirty="0"/>
              <a:t>Review selected workload statistics</a:t>
            </a:r>
          </a:p>
          <a:p>
            <a:endParaRPr lang="en-US" dirty="0"/>
          </a:p>
        </p:txBody>
      </p:sp>
      <p:sp>
        <p:nvSpPr>
          <p:cNvPr id="12" name="Text Placeholder 4">
            <a:extLst>
              <a:ext uri="{FF2B5EF4-FFF2-40B4-BE49-F238E27FC236}">
                <a16:creationId xmlns:a16="http://schemas.microsoft.com/office/drawing/2014/main" id="{256285AC-98F6-4C94-95C7-128BAFB257D0}"/>
              </a:ext>
            </a:extLst>
          </p:cNvPr>
          <p:cNvSpPr>
            <a:spLocks noGrp="1"/>
          </p:cNvSpPr>
          <p:nvPr>
            <p:ph type="body" sz="quarter" idx="3"/>
          </p:nvPr>
        </p:nvSpPr>
        <p:spPr>
          <a:xfrm>
            <a:off x="6458712" y="2020858"/>
            <a:ext cx="4514088" cy="1371600"/>
          </a:xfrm>
          <a:ln w="57150">
            <a:solidFill>
              <a:srgbClr val="00CC00"/>
            </a:solidFill>
          </a:ln>
        </p:spPr>
        <p:txBody>
          <a:bodyPr>
            <a:normAutofit/>
          </a:bodyPr>
          <a:lstStyle/>
          <a:p>
            <a:r>
              <a:rPr lang="en-US" dirty="0"/>
              <a:t>May 2, 2022 (expected date)</a:t>
            </a:r>
          </a:p>
          <a:p>
            <a:r>
              <a:rPr lang="en-US" dirty="0"/>
              <a:t>Update on City of Cambridge Financial Condition with Presentation by External Auditor</a:t>
            </a:r>
          </a:p>
        </p:txBody>
      </p:sp>
      <p:sp>
        <p:nvSpPr>
          <p:cNvPr id="14" name="Content Placeholder 5">
            <a:extLst>
              <a:ext uri="{FF2B5EF4-FFF2-40B4-BE49-F238E27FC236}">
                <a16:creationId xmlns:a16="http://schemas.microsoft.com/office/drawing/2014/main" id="{DDB17047-D5A8-459A-83EB-7D520EB52023}"/>
              </a:ext>
            </a:extLst>
          </p:cNvPr>
          <p:cNvSpPr>
            <a:spLocks noGrp="1"/>
          </p:cNvSpPr>
          <p:nvPr>
            <p:ph sz="quarter" idx="4"/>
          </p:nvPr>
        </p:nvSpPr>
        <p:spPr>
          <a:xfrm>
            <a:off x="6341146" y="3564314"/>
            <a:ext cx="4781006" cy="1371599"/>
          </a:xfrm>
        </p:spPr>
        <p:txBody>
          <a:bodyPr/>
          <a:lstStyle/>
          <a:p>
            <a:r>
              <a:rPr lang="en-US" dirty="0"/>
              <a:t>Financial Statement Review </a:t>
            </a:r>
          </a:p>
          <a:p>
            <a:r>
              <a:rPr lang="en-US" dirty="0"/>
              <a:t>Legal Compliance Review</a:t>
            </a:r>
          </a:p>
          <a:p>
            <a:r>
              <a:rPr lang="en-US" dirty="0"/>
              <a:t>Federal Spending Review</a:t>
            </a:r>
          </a:p>
        </p:txBody>
      </p:sp>
    </p:spTree>
    <p:extLst>
      <p:ext uri="{BB962C8B-B14F-4D97-AF65-F5344CB8AC3E}">
        <p14:creationId xmlns:p14="http://schemas.microsoft.com/office/powerpoint/2010/main" val="2548228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1066800" y="642594"/>
            <a:ext cx="10058400" cy="1371600"/>
          </a:xfrm>
        </p:spPr>
        <p:txBody>
          <a:bodyPr anchor="ctr">
            <a:normAutofit/>
          </a:bodyPr>
          <a:lstStyle/>
          <a:p>
            <a:pPr algn="ctr"/>
            <a:r>
              <a:rPr lang="en-US" dirty="0"/>
              <a:t>Finance &amp; Housing Team</a:t>
            </a:r>
          </a:p>
        </p:txBody>
      </p:sp>
      <p:graphicFrame>
        <p:nvGraphicFramePr>
          <p:cNvPr id="5" name="Content Placeholder 2" descr="SmartArt graphic">
            <a:extLst>
              <a:ext uri="{FF2B5EF4-FFF2-40B4-BE49-F238E27FC236}">
                <a16:creationId xmlns:a16="http://schemas.microsoft.com/office/drawing/2014/main" id="{91DB1382-7276-49FA-9632-38D558F457E3}"/>
              </a:ext>
            </a:extLst>
          </p:cNvPr>
          <p:cNvGraphicFramePr>
            <a:graphicFrameLocks noGrp="1"/>
          </p:cNvGraphicFramePr>
          <p:nvPr>
            <p:ph idx="1"/>
            <p:extLst>
              <p:ext uri="{D42A27DB-BD31-4B8C-83A1-F6EECF244321}">
                <p14:modId xmlns:p14="http://schemas.microsoft.com/office/powerpoint/2010/main" val="1603953836"/>
              </p:ext>
            </p:extLst>
          </p:nvPr>
        </p:nvGraphicFramePr>
        <p:xfrm>
          <a:off x="1066800" y="2103120"/>
          <a:ext cx="10058400" cy="3849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243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033C2CB8-2B8A-43F8-B6C8-A40FB5FC5B65}"/>
              </a:ext>
            </a:extLst>
          </p:cNvPr>
          <p:cNvSpPr>
            <a:spLocks noGrp="1"/>
          </p:cNvSpPr>
          <p:nvPr>
            <p:ph type="body" idx="1"/>
          </p:nvPr>
        </p:nvSpPr>
        <p:spPr>
          <a:xfrm>
            <a:off x="784493" y="587322"/>
            <a:ext cx="1742739" cy="1017360"/>
          </a:xfrm>
        </p:spPr>
        <p:txBody>
          <a:bodyPr>
            <a:normAutofit/>
          </a:bodyPr>
          <a:lstStyle/>
          <a:p>
            <a:r>
              <a:rPr lang="en-US" dirty="0"/>
              <a:t>Finance </a:t>
            </a:r>
            <a:br>
              <a:rPr lang="en-US" dirty="0"/>
            </a:br>
            <a:r>
              <a:rPr lang="en-US" dirty="0"/>
              <a:t>Department</a:t>
            </a:r>
          </a:p>
        </p:txBody>
      </p:sp>
      <p:sp>
        <p:nvSpPr>
          <p:cNvPr id="3" name="Content Placeholder 2">
            <a:extLst>
              <a:ext uri="{FF2B5EF4-FFF2-40B4-BE49-F238E27FC236}">
                <a16:creationId xmlns:a16="http://schemas.microsoft.com/office/drawing/2014/main" id="{3103EDF0-31C1-4EDE-BAB7-73843B226F1C}"/>
              </a:ext>
            </a:extLst>
          </p:cNvPr>
          <p:cNvSpPr>
            <a:spLocks noGrp="1"/>
          </p:cNvSpPr>
          <p:nvPr>
            <p:ph sz="half" idx="2"/>
          </p:nvPr>
        </p:nvSpPr>
        <p:spPr>
          <a:xfrm>
            <a:off x="525512" y="1604682"/>
            <a:ext cx="10635548" cy="4195798"/>
          </a:xfrm>
        </p:spPr>
        <p:txBody>
          <a:bodyPr>
            <a:noAutofit/>
          </a:bodyPr>
          <a:lstStyle/>
          <a:p>
            <a:pPr marL="0" indent="0">
              <a:buNone/>
            </a:pPr>
            <a:r>
              <a:rPr lang="en-US" sz="1400" dirty="0"/>
              <a:t>The Finance Department is responsible for the fiscal management</a:t>
            </a:r>
          </a:p>
          <a:p>
            <a:pPr marL="0" indent="0">
              <a:buNone/>
            </a:pPr>
            <a:r>
              <a:rPr lang="en-US" sz="1400" dirty="0"/>
              <a:t>and processing all accounting transactions for the City. </a:t>
            </a:r>
          </a:p>
          <a:p>
            <a:pPr marL="0" indent="0">
              <a:buNone/>
            </a:pPr>
            <a:r>
              <a:rPr lang="en-US" sz="1400" dirty="0"/>
              <a:t>Department responsibilities include: </a:t>
            </a:r>
          </a:p>
          <a:p>
            <a:r>
              <a:rPr lang="en-US" sz="1400" dirty="0"/>
              <a:t>Financial policies and procedures </a:t>
            </a:r>
          </a:p>
          <a:p>
            <a:r>
              <a:rPr lang="en-US" sz="1400" dirty="0"/>
              <a:t>Payroll</a:t>
            </a:r>
          </a:p>
          <a:p>
            <a:r>
              <a:rPr lang="en-US" sz="1400" dirty="0"/>
              <a:t>Accounts receivable / Accounts Payable</a:t>
            </a:r>
          </a:p>
          <a:p>
            <a:r>
              <a:rPr lang="en-US" sz="1400" dirty="0"/>
              <a:t>Utility billing</a:t>
            </a:r>
          </a:p>
          <a:p>
            <a:r>
              <a:rPr lang="en-US" sz="1400" dirty="0"/>
              <a:t>Budgeting / Long-range financial planning </a:t>
            </a:r>
          </a:p>
          <a:p>
            <a:r>
              <a:rPr lang="en-US" sz="1400" dirty="0"/>
              <a:t>Audit Coordination</a:t>
            </a:r>
          </a:p>
          <a:p>
            <a:r>
              <a:rPr lang="en-US" sz="1400" dirty="0"/>
              <a:t>Investment management</a:t>
            </a:r>
          </a:p>
          <a:p>
            <a:r>
              <a:rPr lang="en-US" sz="1400" dirty="0"/>
              <a:t>Fixed asset management</a:t>
            </a:r>
          </a:p>
          <a:p>
            <a:r>
              <a:rPr lang="en-US" sz="1400" dirty="0"/>
              <a:t>Information systems, insurance and many </a:t>
            </a:r>
            <a:r>
              <a:rPr lang="en-US" sz="1400"/>
              <a:t>personnel functions</a:t>
            </a:r>
            <a:endParaRPr lang="en-US" sz="1400" dirty="0"/>
          </a:p>
          <a:p>
            <a:endParaRPr lang="en-US" sz="1400" dirty="0"/>
          </a:p>
        </p:txBody>
      </p:sp>
      <p:sp>
        <p:nvSpPr>
          <p:cNvPr id="9" name="Text Placeholder 8">
            <a:extLst>
              <a:ext uri="{FF2B5EF4-FFF2-40B4-BE49-F238E27FC236}">
                <a16:creationId xmlns:a16="http://schemas.microsoft.com/office/drawing/2014/main" id="{94EB0C34-99D7-4885-B40B-323E5BCC17D4}"/>
              </a:ext>
            </a:extLst>
          </p:cNvPr>
          <p:cNvSpPr>
            <a:spLocks noGrp="1"/>
          </p:cNvSpPr>
          <p:nvPr>
            <p:ph type="body" sz="quarter" idx="3"/>
          </p:nvPr>
        </p:nvSpPr>
        <p:spPr>
          <a:xfrm>
            <a:off x="8036501" y="3361766"/>
            <a:ext cx="4663440" cy="640080"/>
          </a:xfrm>
        </p:spPr>
        <p:txBody>
          <a:bodyPr>
            <a:normAutofit/>
          </a:bodyPr>
          <a:lstStyle/>
          <a:p>
            <a:r>
              <a:rPr lang="en-US" dirty="0"/>
              <a:t>Housing Department</a:t>
            </a:r>
          </a:p>
        </p:txBody>
      </p:sp>
      <p:sp>
        <p:nvSpPr>
          <p:cNvPr id="10" name="Content Placeholder 9">
            <a:extLst>
              <a:ext uri="{FF2B5EF4-FFF2-40B4-BE49-F238E27FC236}">
                <a16:creationId xmlns:a16="http://schemas.microsoft.com/office/drawing/2014/main" id="{36E4CE4D-739F-457D-981E-A5B1CCA342AD}"/>
              </a:ext>
            </a:extLst>
          </p:cNvPr>
          <p:cNvSpPr>
            <a:spLocks noGrp="1"/>
          </p:cNvSpPr>
          <p:nvPr>
            <p:ph sz="quarter" idx="4"/>
          </p:nvPr>
        </p:nvSpPr>
        <p:spPr>
          <a:xfrm>
            <a:off x="7969624" y="3967026"/>
            <a:ext cx="3508243" cy="2433228"/>
          </a:xfrm>
        </p:spPr>
        <p:txBody>
          <a:bodyPr>
            <a:normAutofit fontScale="25000" lnSpcReduction="20000"/>
          </a:bodyPr>
          <a:lstStyle/>
          <a:p>
            <a:r>
              <a:rPr lang="en-US" sz="6400" dirty="0"/>
              <a:t>The Housing Department operates Bridge Park Apartments at 121 South Fern Street.  Bridge Park has 45 apartments.  Bridge Park is funded by operating and capital fund subsidies from the US Department of Housing and Urban Development along with rent payments from tenants.  </a:t>
            </a:r>
          </a:p>
          <a:p>
            <a:endParaRPr lang="en-US" dirty="0"/>
          </a:p>
        </p:txBody>
      </p:sp>
      <p:pic>
        <p:nvPicPr>
          <p:cNvPr id="5" name="Picture 4" descr="Picture of Bridge Park Apartments at 121 S Fern Street, Cambridge MN.">
            <a:extLst>
              <a:ext uri="{FF2B5EF4-FFF2-40B4-BE49-F238E27FC236}">
                <a16:creationId xmlns:a16="http://schemas.microsoft.com/office/drawing/2014/main" id="{C18411A0-9DC7-43A6-A869-DBB3F9739D2F}"/>
              </a:ext>
            </a:extLst>
          </p:cNvPr>
          <p:cNvPicPr>
            <a:picLocks noChangeAspect="1"/>
          </p:cNvPicPr>
          <p:nvPr/>
        </p:nvPicPr>
        <p:blipFill>
          <a:blip r:embed="rId2"/>
          <a:stretch>
            <a:fillRect/>
          </a:stretch>
        </p:blipFill>
        <p:spPr>
          <a:xfrm>
            <a:off x="7262051" y="623510"/>
            <a:ext cx="4326434" cy="2734066"/>
          </a:xfrm>
          <a:prstGeom prst="rect">
            <a:avLst/>
          </a:prstGeom>
        </p:spPr>
      </p:pic>
      <p:pic>
        <p:nvPicPr>
          <p:cNvPr id="7" name="Picture 6" descr="Picture of four City of Cambridge finance staff members.  ">
            <a:extLst>
              <a:ext uri="{FF2B5EF4-FFF2-40B4-BE49-F238E27FC236}">
                <a16:creationId xmlns:a16="http://schemas.microsoft.com/office/drawing/2014/main" id="{1091896A-ECC8-4230-9F34-77577378E178}"/>
              </a:ext>
            </a:extLst>
          </p:cNvPr>
          <p:cNvPicPr>
            <a:picLocks noChangeAspect="1"/>
          </p:cNvPicPr>
          <p:nvPr/>
        </p:nvPicPr>
        <p:blipFill>
          <a:blip r:embed="rId3"/>
          <a:stretch>
            <a:fillRect/>
          </a:stretch>
        </p:blipFill>
        <p:spPr>
          <a:xfrm>
            <a:off x="4535588" y="2572870"/>
            <a:ext cx="3354435" cy="2515826"/>
          </a:xfrm>
          <a:prstGeom prst="rect">
            <a:avLst/>
          </a:prstGeom>
        </p:spPr>
      </p:pic>
    </p:spTree>
    <p:extLst>
      <p:ext uri="{BB962C8B-B14F-4D97-AF65-F5344CB8AC3E}">
        <p14:creationId xmlns:p14="http://schemas.microsoft.com/office/powerpoint/2010/main" val="1354896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C5223-A420-4F55-B523-4D8B7B85B0B3}"/>
              </a:ext>
            </a:extLst>
          </p:cNvPr>
          <p:cNvSpPr>
            <a:spLocks noGrp="1"/>
          </p:cNvSpPr>
          <p:nvPr>
            <p:ph type="title"/>
          </p:nvPr>
        </p:nvSpPr>
        <p:spPr>
          <a:xfrm>
            <a:off x="525624" y="215900"/>
            <a:ext cx="10058400" cy="1371600"/>
          </a:xfrm>
        </p:spPr>
        <p:txBody>
          <a:bodyPr/>
          <a:lstStyle/>
          <a:p>
            <a:pPr algn="ctr"/>
            <a:r>
              <a:rPr lang="en-US" dirty="0"/>
              <a:t>Utility Billing Information</a:t>
            </a:r>
          </a:p>
        </p:txBody>
      </p:sp>
      <p:sp>
        <p:nvSpPr>
          <p:cNvPr id="3" name="Text Placeholder 2">
            <a:extLst>
              <a:ext uri="{FF2B5EF4-FFF2-40B4-BE49-F238E27FC236}">
                <a16:creationId xmlns:a16="http://schemas.microsoft.com/office/drawing/2014/main" id="{09062061-3E39-4A48-BBE4-D21116094520}"/>
              </a:ext>
            </a:extLst>
          </p:cNvPr>
          <p:cNvSpPr>
            <a:spLocks noGrp="1"/>
          </p:cNvSpPr>
          <p:nvPr>
            <p:ph type="body" idx="1"/>
          </p:nvPr>
        </p:nvSpPr>
        <p:spPr>
          <a:xfrm>
            <a:off x="1380348" y="1587500"/>
            <a:ext cx="4043328" cy="978920"/>
          </a:xfrm>
        </p:spPr>
        <p:txBody>
          <a:bodyPr>
            <a:normAutofit fontScale="92500" lnSpcReduction="20000"/>
          </a:bodyPr>
          <a:lstStyle/>
          <a:p>
            <a:r>
              <a:rPr lang="en-US" dirty="0"/>
              <a:t>Accounts Billed Per Month </a:t>
            </a:r>
          </a:p>
          <a:p>
            <a:r>
              <a:rPr lang="en-US" dirty="0"/>
              <a:t>(using August of each year for comparative purposes)</a:t>
            </a:r>
          </a:p>
        </p:txBody>
      </p:sp>
      <p:sp>
        <p:nvSpPr>
          <p:cNvPr id="5" name="Text Placeholder 4">
            <a:extLst>
              <a:ext uri="{FF2B5EF4-FFF2-40B4-BE49-F238E27FC236}">
                <a16:creationId xmlns:a16="http://schemas.microsoft.com/office/drawing/2014/main" id="{73DEF1E3-FD27-4E81-A5E2-C9DF932BA98D}"/>
              </a:ext>
            </a:extLst>
          </p:cNvPr>
          <p:cNvSpPr>
            <a:spLocks noGrp="1"/>
          </p:cNvSpPr>
          <p:nvPr>
            <p:ph type="body" sz="quarter" idx="3"/>
          </p:nvPr>
        </p:nvSpPr>
        <p:spPr>
          <a:xfrm>
            <a:off x="5734051" y="1152358"/>
            <a:ext cx="5704697" cy="870283"/>
          </a:xfrm>
        </p:spPr>
        <p:txBody>
          <a:bodyPr>
            <a:normAutofit fontScale="92500" lnSpcReduction="20000"/>
          </a:bodyPr>
          <a:lstStyle/>
          <a:p>
            <a:r>
              <a:rPr lang="en-US" dirty="0"/>
              <a:t>Delinquent Account Statistics—note in 2020 due to COVID, collection procedures were suspended from April-August.  </a:t>
            </a:r>
          </a:p>
        </p:txBody>
      </p:sp>
      <p:graphicFrame>
        <p:nvGraphicFramePr>
          <p:cNvPr id="11" name="Chart 10">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2191700116"/>
              </p:ext>
            </p:extLst>
          </p:nvPr>
        </p:nvGraphicFramePr>
        <p:xfrm>
          <a:off x="609600" y="2850750"/>
          <a:ext cx="4825059" cy="31735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a:extLst>
              <a:ext uri="{FF2B5EF4-FFF2-40B4-BE49-F238E27FC236}">
                <a16:creationId xmlns:a16="http://schemas.microsoft.com/office/drawing/2014/main" id="{00000000-0008-0000-0000-000002000000}"/>
              </a:ext>
            </a:extLst>
          </p:cNvPr>
          <p:cNvGraphicFramePr>
            <a:graphicFrameLocks noGrp="1"/>
          </p:cNvGraphicFramePr>
          <p:nvPr>
            <p:ph sz="quarter" idx="4"/>
            <p:extLst>
              <p:ext uri="{D42A27DB-BD31-4B8C-83A1-F6EECF244321}">
                <p14:modId xmlns:p14="http://schemas.microsoft.com/office/powerpoint/2010/main" val="2119784321"/>
              </p:ext>
            </p:extLst>
          </p:nvPr>
        </p:nvGraphicFramePr>
        <p:xfrm>
          <a:off x="5734051" y="2409858"/>
          <a:ext cx="5378708" cy="36144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00009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DB8ED-A5E6-4B71-AB80-E020EADBF67A}"/>
              </a:ext>
            </a:extLst>
          </p:cNvPr>
          <p:cNvSpPr>
            <a:spLocks noGrp="1"/>
          </p:cNvSpPr>
          <p:nvPr>
            <p:ph type="title"/>
          </p:nvPr>
        </p:nvSpPr>
        <p:spPr>
          <a:xfrm>
            <a:off x="1002250" y="431073"/>
            <a:ext cx="10058400" cy="1371600"/>
          </a:xfrm>
        </p:spPr>
        <p:txBody>
          <a:bodyPr/>
          <a:lstStyle/>
          <a:p>
            <a:r>
              <a:rPr lang="en-US" dirty="0"/>
              <a:t>Accounts Payable &amp; Payroll Information</a:t>
            </a:r>
          </a:p>
        </p:txBody>
      </p:sp>
      <p:sp>
        <p:nvSpPr>
          <p:cNvPr id="3" name="Text Placeholder 2">
            <a:extLst>
              <a:ext uri="{FF2B5EF4-FFF2-40B4-BE49-F238E27FC236}">
                <a16:creationId xmlns:a16="http://schemas.microsoft.com/office/drawing/2014/main" id="{4A058F30-1549-45C1-94C2-55058603BA45}"/>
              </a:ext>
            </a:extLst>
          </p:cNvPr>
          <p:cNvSpPr>
            <a:spLocks noGrp="1"/>
          </p:cNvSpPr>
          <p:nvPr>
            <p:ph type="body" idx="1"/>
          </p:nvPr>
        </p:nvSpPr>
        <p:spPr>
          <a:xfrm>
            <a:off x="1275122" y="5055327"/>
            <a:ext cx="4663440" cy="640080"/>
          </a:xfrm>
        </p:spPr>
        <p:txBody>
          <a:bodyPr>
            <a:normAutofit fontScale="70000" lnSpcReduction="20000"/>
          </a:bodyPr>
          <a:lstStyle/>
          <a:p>
            <a:r>
              <a:rPr lang="en-US" dirty="0"/>
              <a:t>Note—dollar value can fluctuate substantially depending on capital project activity as well as debt retirement.  </a:t>
            </a:r>
          </a:p>
        </p:txBody>
      </p:sp>
      <p:sp>
        <p:nvSpPr>
          <p:cNvPr id="9" name="Text Placeholder 4">
            <a:extLst>
              <a:ext uri="{FF2B5EF4-FFF2-40B4-BE49-F238E27FC236}">
                <a16:creationId xmlns:a16="http://schemas.microsoft.com/office/drawing/2014/main" id="{78F9D76A-409A-40D2-8C54-93BB23EE1BAE}"/>
              </a:ext>
            </a:extLst>
          </p:cNvPr>
          <p:cNvSpPr>
            <a:spLocks noGrp="1"/>
          </p:cNvSpPr>
          <p:nvPr>
            <p:ph type="body" sz="quarter" idx="3"/>
          </p:nvPr>
        </p:nvSpPr>
        <p:spPr>
          <a:xfrm>
            <a:off x="6759159" y="5026117"/>
            <a:ext cx="4663440" cy="640080"/>
          </a:xfrm>
        </p:spPr>
        <p:txBody>
          <a:bodyPr>
            <a:normAutofit fontScale="70000" lnSpcReduction="20000"/>
          </a:bodyPr>
          <a:lstStyle/>
          <a:p>
            <a:r>
              <a:rPr lang="en-US" dirty="0"/>
              <a:t>Note—while the dollar value of disbursement activity fluctuates, the total number of disbursements processed each year has been fairly consistent.  </a:t>
            </a:r>
          </a:p>
        </p:txBody>
      </p:sp>
      <p:graphicFrame>
        <p:nvGraphicFramePr>
          <p:cNvPr id="12" name="Content Placeholder 11">
            <a:extLst>
              <a:ext uri="{FF2B5EF4-FFF2-40B4-BE49-F238E27FC236}">
                <a16:creationId xmlns:a16="http://schemas.microsoft.com/office/drawing/2014/main" id="{D1265FEC-1F25-4D4E-A218-137FEA33E2FF}"/>
              </a:ext>
            </a:extLst>
          </p:cNvPr>
          <p:cNvGraphicFramePr>
            <a:graphicFrameLocks noGrp="1"/>
          </p:cNvGraphicFramePr>
          <p:nvPr>
            <p:ph sz="half" idx="2"/>
            <p:extLst>
              <p:ext uri="{D42A27DB-BD31-4B8C-83A1-F6EECF244321}">
                <p14:modId xmlns:p14="http://schemas.microsoft.com/office/powerpoint/2010/main" val="2348636105"/>
              </p:ext>
            </p:extLst>
          </p:nvPr>
        </p:nvGraphicFramePr>
        <p:xfrm>
          <a:off x="769400" y="1440180"/>
          <a:ext cx="5169161" cy="36151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ontent Placeholder 12">
            <a:extLst>
              <a:ext uri="{FF2B5EF4-FFF2-40B4-BE49-F238E27FC236}">
                <a16:creationId xmlns:a16="http://schemas.microsoft.com/office/drawing/2014/main" id="{A88DD788-68E7-494C-B6FE-5F4C2CE0D762}"/>
              </a:ext>
            </a:extLst>
          </p:cNvPr>
          <p:cNvGraphicFramePr>
            <a:graphicFrameLocks noGrp="1"/>
          </p:cNvGraphicFramePr>
          <p:nvPr>
            <p:ph sz="quarter" idx="4"/>
            <p:extLst>
              <p:ext uri="{D42A27DB-BD31-4B8C-83A1-F6EECF244321}">
                <p14:modId xmlns:p14="http://schemas.microsoft.com/office/powerpoint/2010/main" val="2350740579"/>
              </p:ext>
            </p:extLst>
          </p:nvPr>
        </p:nvGraphicFramePr>
        <p:xfrm>
          <a:off x="6253438" y="1588771"/>
          <a:ext cx="5169161" cy="33261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9467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1AC3A-1829-4881-974A-C0BC6D6CEFE6}"/>
              </a:ext>
            </a:extLst>
          </p:cNvPr>
          <p:cNvSpPr>
            <a:spLocks noGrp="1"/>
          </p:cNvSpPr>
          <p:nvPr>
            <p:ph type="title"/>
          </p:nvPr>
        </p:nvSpPr>
        <p:spPr/>
        <p:txBody>
          <a:bodyPr/>
          <a:lstStyle/>
          <a:p>
            <a:r>
              <a:rPr lang="en-US" dirty="0"/>
              <a:t>Other Important Finance Dept Info</a:t>
            </a:r>
          </a:p>
        </p:txBody>
      </p:sp>
      <p:sp>
        <p:nvSpPr>
          <p:cNvPr id="4" name="Content Placeholder 3">
            <a:extLst>
              <a:ext uri="{FF2B5EF4-FFF2-40B4-BE49-F238E27FC236}">
                <a16:creationId xmlns:a16="http://schemas.microsoft.com/office/drawing/2014/main" id="{33C478A2-6AEF-434B-B460-0C854D14D704}"/>
              </a:ext>
            </a:extLst>
          </p:cNvPr>
          <p:cNvSpPr>
            <a:spLocks noGrp="1"/>
          </p:cNvSpPr>
          <p:nvPr>
            <p:ph sz="half" idx="2"/>
          </p:nvPr>
        </p:nvSpPr>
        <p:spPr>
          <a:xfrm>
            <a:off x="1004047" y="1754156"/>
            <a:ext cx="6637724" cy="4461250"/>
          </a:xfrm>
        </p:spPr>
        <p:txBody>
          <a:bodyPr>
            <a:normAutofit lnSpcReduction="10000"/>
          </a:bodyPr>
          <a:lstStyle/>
          <a:p>
            <a:r>
              <a:rPr lang="en-US" dirty="0"/>
              <a:t>The City has had “clean audit reports” and received the GFOA Certificate of Achievement for Excellence in Financial Reporting since 2002. </a:t>
            </a:r>
          </a:p>
          <a:p>
            <a:r>
              <a:rPr lang="en-US" dirty="0"/>
              <a:t>Bond Rating--Standard and Poor’s, an independent rating company, has improved the City’s bond rating citing what they describe as strong financial management practices, budget flexibility and liquidity.  A strong bond rating is important as it helps us attract more bidders for our bond sales.  When we have more bidders for our bonds, the competitive market forces work in our favor to help us receive lower interest rates, helping us control future tax and utility rate increases.  </a:t>
            </a:r>
          </a:p>
          <a:p>
            <a:r>
              <a:rPr lang="en-US" dirty="0"/>
              <a:t>The City strives to be transparent with its financial matters.  For more information, visit the City’s website at www.ci.cambridge.mn.us</a:t>
            </a:r>
          </a:p>
          <a:p>
            <a:pPr marL="0" indent="0">
              <a:buNone/>
            </a:pPr>
            <a:endParaRPr lang="en-US" dirty="0"/>
          </a:p>
          <a:p>
            <a:endParaRPr lang="en-US" dirty="0"/>
          </a:p>
        </p:txBody>
      </p:sp>
      <p:graphicFrame>
        <p:nvGraphicFramePr>
          <p:cNvPr id="12" name="Content Placeholder 11">
            <a:extLst>
              <a:ext uri="{FF2B5EF4-FFF2-40B4-BE49-F238E27FC236}">
                <a16:creationId xmlns:a16="http://schemas.microsoft.com/office/drawing/2014/main" id="{65C09736-954A-4247-B954-98D37FF2F4EC}"/>
              </a:ext>
            </a:extLst>
          </p:cNvPr>
          <p:cNvGraphicFramePr>
            <a:graphicFrameLocks noGrp="1"/>
          </p:cNvGraphicFramePr>
          <p:nvPr>
            <p:ph sz="quarter" idx="4"/>
            <p:extLst>
              <p:ext uri="{D42A27DB-BD31-4B8C-83A1-F6EECF244321}">
                <p14:modId xmlns:p14="http://schemas.microsoft.com/office/powerpoint/2010/main" val="671017124"/>
              </p:ext>
            </p:extLst>
          </p:nvPr>
        </p:nvGraphicFramePr>
        <p:xfrm>
          <a:off x="7819053" y="1922105"/>
          <a:ext cx="2995127" cy="3433664"/>
        </p:xfrm>
        <a:graphic>
          <a:graphicData uri="http://schemas.openxmlformats.org/drawingml/2006/table">
            <a:tbl>
              <a:tblPr firstRow="1" firstCol="1" bandRow="1">
                <a:tableStyleId>{5C22544A-7EE6-4342-B048-85BDC9FD1C3A}</a:tableStyleId>
              </a:tblPr>
              <a:tblGrid>
                <a:gridCol w="1142641">
                  <a:extLst>
                    <a:ext uri="{9D8B030D-6E8A-4147-A177-3AD203B41FA5}">
                      <a16:colId xmlns:a16="http://schemas.microsoft.com/office/drawing/2014/main" val="3733750730"/>
                    </a:ext>
                  </a:extLst>
                </a:gridCol>
                <a:gridCol w="1852486">
                  <a:extLst>
                    <a:ext uri="{9D8B030D-6E8A-4147-A177-3AD203B41FA5}">
                      <a16:colId xmlns:a16="http://schemas.microsoft.com/office/drawing/2014/main" val="1214827903"/>
                    </a:ext>
                  </a:extLst>
                </a:gridCol>
              </a:tblGrid>
              <a:tr h="1144555">
                <a:tc>
                  <a:txBody>
                    <a:bodyPr/>
                    <a:lstStyle/>
                    <a:p>
                      <a:pPr marL="0" marR="0" algn="ctr">
                        <a:spcBef>
                          <a:spcPts val="0"/>
                        </a:spcBef>
                        <a:spcAft>
                          <a:spcPts val="0"/>
                        </a:spcAft>
                      </a:pPr>
                      <a:r>
                        <a:rPr lang="en-US" sz="1400" dirty="0">
                          <a:effectLst/>
                        </a:rPr>
                        <a:t>Year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Cambridge Bond Rating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56702655"/>
                  </a:ext>
                </a:extLst>
              </a:tr>
              <a:tr h="381518">
                <a:tc>
                  <a:txBody>
                    <a:bodyPr/>
                    <a:lstStyle/>
                    <a:p>
                      <a:pPr marL="0" marR="0" algn="ctr">
                        <a:spcBef>
                          <a:spcPts val="0"/>
                        </a:spcBef>
                        <a:spcAft>
                          <a:spcPts val="0"/>
                        </a:spcAft>
                      </a:pPr>
                      <a:r>
                        <a:rPr lang="en-US" sz="1400">
                          <a:effectLst/>
                        </a:rPr>
                        <a:t>2002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89122028"/>
                  </a:ext>
                </a:extLst>
              </a:tr>
              <a:tr h="381518">
                <a:tc>
                  <a:txBody>
                    <a:bodyPr/>
                    <a:lstStyle/>
                    <a:p>
                      <a:pPr marL="0" marR="0" algn="ctr">
                        <a:spcBef>
                          <a:spcPts val="0"/>
                        </a:spcBef>
                        <a:spcAft>
                          <a:spcPts val="0"/>
                        </a:spcAft>
                      </a:pPr>
                      <a:r>
                        <a:rPr lang="en-US" sz="1400">
                          <a:effectLst/>
                        </a:rPr>
                        <a:t>2008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0622010"/>
                  </a:ext>
                </a:extLst>
              </a:tr>
              <a:tr h="381518">
                <a:tc>
                  <a:txBody>
                    <a:bodyPr/>
                    <a:lstStyle/>
                    <a:p>
                      <a:pPr marL="0" marR="0" algn="ctr">
                        <a:spcBef>
                          <a:spcPts val="0"/>
                        </a:spcBef>
                        <a:spcAft>
                          <a:spcPts val="0"/>
                        </a:spcAft>
                      </a:pPr>
                      <a:r>
                        <a:rPr lang="en-US" sz="1400">
                          <a:effectLst/>
                        </a:rPr>
                        <a:t>2010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AA-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75781479"/>
                  </a:ext>
                </a:extLst>
              </a:tr>
              <a:tr h="1144555">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2014-2021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AA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63313745"/>
                  </a:ext>
                </a:extLst>
              </a:tr>
            </a:tbl>
          </a:graphicData>
        </a:graphic>
      </p:graphicFrame>
    </p:spTree>
    <p:extLst>
      <p:ext uri="{BB962C8B-B14F-4D97-AF65-F5344CB8AC3E}">
        <p14:creationId xmlns:p14="http://schemas.microsoft.com/office/powerpoint/2010/main" val="30058438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riginal 5_01_Win32" id="{77344C68-A3F1-476B-8680-97D7F429B46B}" vid="{89780073-58E8-4DFF-BF29-BA99F805284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276E62-80A3-44DD-9BCC-97ED2B99B5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37651BA-F45C-4845-9AB3-E0A65B39F5E1}">
  <ds:schemaRefs>
    <ds:schemaRef ds:uri="71af3243-3dd4-4a8d-8c0d-dd76da1f02a5"/>
    <ds:schemaRef ds:uri="http://schemas.microsoft.com/office/2006/documentManagement/types"/>
    <ds:schemaRef ds:uri="http://purl.org/dc/terms/"/>
    <ds:schemaRef ds:uri="http://purl.org/dc/dcmitype/"/>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16c05727-aa75-4e4a-9b5f-8a80a1165891"/>
    <ds:schemaRef ds:uri="http://purl.org/dc/elements/1.1/"/>
  </ds:schemaRefs>
</ds:datastoreItem>
</file>

<file path=customXml/itemProps3.xml><?xml version="1.0" encoding="utf-8"?>
<ds:datastoreItem xmlns:ds="http://schemas.openxmlformats.org/officeDocument/2006/customXml" ds:itemID="{CDB58277-F8DF-46FF-84EC-EF41B835E6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445</TotalTime>
  <Words>491</Words>
  <Application>Microsoft Office PowerPoint</Application>
  <PresentationFormat>Widescreen</PresentationFormat>
  <Paragraphs>69</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Calibri</vt:lpstr>
      <vt:lpstr>Century Gothic</vt:lpstr>
      <vt:lpstr>Garamond</vt:lpstr>
      <vt:lpstr>SavonVTI</vt:lpstr>
      <vt:lpstr>City of Cambridge</vt:lpstr>
      <vt:lpstr>Distinguish between update for  Feb 22, 2022 and May 2, 2022</vt:lpstr>
      <vt:lpstr>Finance &amp; Housing Team</vt:lpstr>
      <vt:lpstr>PowerPoint Presentation</vt:lpstr>
      <vt:lpstr>Utility Billing Information</vt:lpstr>
      <vt:lpstr>Accounts Payable &amp; Payroll Information</vt:lpstr>
      <vt:lpstr>Other Important Finance Dept Info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of Cambridge</dc:title>
  <dc:creator>Caroline Moe</dc:creator>
  <cp:lastModifiedBy>Caroline Moe</cp:lastModifiedBy>
  <cp:revision>31</cp:revision>
  <cp:lastPrinted>2022-01-13T22:30:16Z</cp:lastPrinted>
  <dcterms:created xsi:type="dcterms:W3CDTF">2021-01-14T21:22:10Z</dcterms:created>
  <dcterms:modified xsi:type="dcterms:W3CDTF">2022-02-07T19:49:41Z</dcterms:modified>
</cp:coreProperties>
</file>